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69" r:id="rId8"/>
    <p:sldId id="268" r:id="rId9"/>
    <p:sldId id="260" r:id="rId10"/>
    <p:sldId id="261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E"/>
    <a:srgbClr val="8B88C9"/>
    <a:srgbClr val="1378FE"/>
    <a:srgbClr val="00C85A"/>
    <a:srgbClr val="FFFFFF"/>
    <a:srgbClr val="FFFF00"/>
    <a:srgbClr val="D36A1D"/>
    <a:srgbClr val="01FFFC"/>
    <a:srgbClr val="6F6C69"/>
    <a:srgbClr val="D366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49" autoAdjust="0"/>
  </p:normalViewPr>
  <p:slideViewPr>
    <p:cSldViewPr snapToGrid="0">
      <p:cViewPr varScale="1">
        <p:scale>
          <a:sx n="91" d="100"/>
          <a:sy n="91" d="100"/>
        </p:scale>
        <p:origin x="10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3758F8-161A-5AF4-D161-A0696E960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68E2359-A20B-EF87-8D65-C81D94E25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005BDA-932D-80F5-A99E-ECDD6551D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9685B1-7235-1654-C97E-2DA13A3BC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233FFC-FCE4-D6F3-7F25-A2170F19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02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29FF7-F9C8-39BC-5557-1E95A3309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2647B4-0DFE-75D8-4F71-FC651B39D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27D70B-3D53-38F8-BE7E-531C56BB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6CDE86-5F59-BF78-67C2-7F26E191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DF2B14-8A3C-47D9-7250-8B1ADA27C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502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523EB1-E059-B067-B94D-F9377ECA6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086A30-5A33-42E1-2D1E-D416C9AF9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CCF742-585B-3845-E03A-F47F84F9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479023-2C73-4C13-3A11-E897AEF92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80DD59-1CE4-B65C-0C27-348F294A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33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03F7B6-6F6E-2D8C-D66F-2A9967DA6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C58E40-DBB9-465E-BFF1-3B0935CEC5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3A7112-3911-B47B-D39C-8082024CC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9F85A6-0985-64F6-9E03-E5666B113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B03273-4BBD-A8D4-B368-93963463E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E7601C-39E2-E5E5-D710-129F4267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116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4378D-59D0-37E2-AAE4-5A15B6316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BE8EDB-7301-CDE4-C9CA-44B08D23A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727719-8649-1B4E-C8DD-31DABD035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9F3E685-8054-A78D-D11F-0CFF5712B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D4D58B3-AB8B-7A27-7C20-E314C38DC3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5F10E95-039B-1318-BBF1-8677FAB63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5420EB4-CDEE-757E-4AAC-3F88F95F1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5AD629F-56F5-CE62-54D5-D3DBD20C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713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D9476-09E5-397B-3AC7-66A042B4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7E7DFC-92AB-BA3E-4AA8-3F2DDA68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F90BB0F-8720-BDB4-57FA-2BCC406E0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94AFAB-51A3-1A37-327E-9D35C90A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050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E2B9E6-2AE5-16F1-BB48-708637865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B8F955C-7C18-59D6-5E21-B1E8C5E03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778B00-F562-696F-6296-ED1FA41BC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193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B9F7C-4712-0852-793C-8262EDD50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DD86ED8-367C-59BB-684B-FC7B121F6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A562D0F-C4E0-C23D-F045-2F2AA70DD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9804C59-27EE-AB4B-2FB2-FE89B8E85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2AECD4-D8AB-A73F-359E-1B2761450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661564-C6BB-ECC6-CB06-63575393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1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821635-685C-4D36-5FFB-B16FD2B8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E5331B2-103B-F7A6-36E7-5343515B18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2A566E-76E3-14B6-BB04-D4C56B5A4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188CFB-8C45-C883-C9AB-0F898F2C6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CF55822-0BB2-D30A-752B-660816EC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CE5DF0-EBB2-AC01-1EBC-FEE07A26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15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876BF0-9044-DD6A-E127-5DA13FD33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337F420-138E-AC91-3BCE-C16198C901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5177F2-FD8E-CD4D-BD2A-081FA249F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0CEE71-E758-BA29-78E4-DEBE507E2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8FC4BD-DEE6-6877-499A-97F4AD30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658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7EE1ED0-F2C4-D1A2-42D5-3B82810E1D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58FC515-5D87-4AA7-2061-6564F3CCB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67F3C2A-C470-50CB-4EE5-FAA7DF89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759956-BF6C-8EA7-B663-4E3C1DB7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C42338-B48D-20D9-D0AD-15BC3778B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72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90D5C2-60AB-6305-99AC-9B5C6394D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3206C0C-D3B9-431C-C22D-C018557A2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D7D5D0-2C15-1F49-83FF-19CEF3A99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CAA60-86BC-46E9-A994-FE12E9772F1F}" type="datetimeFigureOut">
              <a:rPr lang="zh-CN" altLang="en-US" smtClean="0"/>
              <a:t>2026/8/3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721B8A-53D6-CC07-179C-39903B925A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F7042E-241A-47F0-B704-ABE4AC3FC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9391E-DC9F-4856-A039-9E9DDC7D73D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62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E42FC9B-F7D2-3F01-0C7D-7A3F1DA6B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476FA8F-68C0-5596-E64D-A18FC4E1E380}"/>
              </a:ext>
            </a:extLst>
          </p:cNvPr>
          <p:cNvSpPr txBox="1"/>
          <p:nvPr/>
        </p:nvSpPr>
        <p:spPr>
          <a:xfrm>
            <a:off x="4157006" y="243671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物流挑战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9195013-F512-DD60-9194-63CD069D9384}"/>
              </a:ext>
            </a:extLst>
          </p:cNvPr>
          <p:cNvGrpSpPr/>
          <p:nvPr/>
        </p:nvGrpSpPr>
        <p:grpSpPr>
          <a:xfrm>
            <a:off x="3109694" y="1197422"/>
            <a:ext cx="5328203" cy="1323439"/>
            <a:chOff x="2795119" y="815370"/>
            <a:chExt cx="5328203" cy="1323439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6F6B905-3132-A83E-AE88-1739416E36AC}"/>
                </a:ext>
              </a:extLst>
            </p:cNvPr>
            <p:cNvSpPr txBox="1"/>
            <p:nvPr/>
          </p:nvSpPr>
          <p:spPr>
            <a:xfrm>
              <a:off x="2795119" y="815370"/>
              <a:ext cx="246093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000" b="1">
                  <a:solidFill>
                    <a:schemeClr val="bg1"/>
                  </a:solidFill>
                </a:rPr>
                <a:t>2026</a:t>
              </a:r>
              <a:endParaRPr lang="zh-CN" altLang="en-US" sz="8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2CA254B-096D-C7F9-9DA9-D6FACD1E588B}"/>
                </a:ext>
              </a:extLst>
            </p:cNvPr>
            <p:cNvSpPr/>
            <p:nvPr/>
          </p:nvSpPr>
          <p:spPr>
            <a:xfrm>
              <a:off x="5270500" y="1189038"/>
              <a:ext cx="50800" cy="6937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32334E9-D307-9D53-A47E-D8E14821EBC4}"/>
                </a:ext>
              </a:extLst>
            </p:cNvPr>
            <p:cNvSpPr txBox="1"/>
            <p:nvPr/>
          </p:nvSpPr>
          <p:spPr>
            <a:xfrm>
              <a:off x="5373851" y="1076979"/>
              <a:ext cx="27494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睿抗机器人开发者大赛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892DE6B-BECF-714C-5771-E8E9A40A5252}"/>
                </a:ext>
              </a:extLst>
            </p:cNvPr>
            <p:cNvSpPr txBox="1"/>
            <p:nvPr/>
          </p:nvSpPr>
          <p:spPr>
            <a:xfrm>
              <a:off x="5872384" y="1477089"/>
              <a:ext cx="17524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chemeClr val="bg1"/>
                  </a:solidFill>
                </a:rPr>
                <a:t>RAICOM2026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D9F48CDB-375E-7518-DC65-9FF8B34BDFAE}"/>
              </a:ext>
            </a:extLst>
          </p:cNvPr>
          <p:cNvSpPr txBox="1"/>
          <p:nvPr/>
        </p:nvSpPr>
        <p:spPr>
          <a:xfrm>
            <a:off x="2800135" y="3931284"/>
            <a:ext cx="6397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流程演示：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https://www.coze.cn/s/gKz2ueVP_G0/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389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E6C23-A26F-1DD4-1F3C-A30202861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3EEB533D-119A-8A05-DB6E-11CDD905CB9A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69E285E-F716-B98F-DC92-A14748F21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A4E13086-29F4-6383-DB92-4463E215717A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4FF84ED-8C28-DB31-2148-59C54D00A3CA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A7FD981-BC0A-6E5D-9D92-584E3C175DBA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CAAE7FA-A6D7-2D86-BCC9-D9D7D3D2B343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81DEEA6-2B9B-95DE-DD39-D5DA4A74395B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ECC9ACC-790D-3D05-858D-0D0A8C5CC01E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02DF20C-40F1-BB66-D013-7B610561EB49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2617628-3515-8943-55C4-31979427D46F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83272C4-DF18-4010-B6DE-7EF61CDD53EB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9DEF8442-84E6-51F6-D331-EAA27EC1E558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AECE9219-F143-BB39-5A37-DDCCC1918D73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938DBACA-622A-DC4E-C5A1-CD5419E8334B}"/>
                </a:ext>
              </a:extLst>
            </p:cNvPr>
            <p:cNvSpPr/>
            <p:nvPr/>
          </p:nvSpPr>
          <p:spPr>
            <a:xfrm>
              <a:off x="4185899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A5885750-13A6-8E89-B0BD-45CD65269F99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03E3BE10-0408-EF8D-189F-B7686F1CF9E6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A3A75977-D112-6E0A-0906-39310E773DF5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7E097730-B89F-C383-5946-ACB196770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9E8BB86-084B-6C31-F9B6-F2BB64850227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7C2CD8CA-0EBC-EE4E-6954-7B7092D29FAB}"/>
              </a:ext>
            </a:extLst>
          </p:cNvPr>
          <p:cNvCxnSpPr>
            <a:cxnSpLocks/>
          </p:cNvCxnSpPr>
          <p:nvPr/>
        </p:nvCxnSpPr>
        <p:spPr>
          <a:xfrm rot="16200000" flipV="1">
            <a:off x="6112542" y="-3111649"/>
            <a:ext cx="0" cy="103320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35000">
                  <a:srgbClr val="0F429D"/>
                </a:gs>
                <a:gs pos="65000">
                  <a:srgbClr val="0F429D"/>
                </a:gs>
                <a:gs pos="100000">
                  <a:schemeClr val="accent1">
                    <a:lumMod val="30000"/>
                    <a:lumOff val="70000"/>
                    <a:alpha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1A8D45DC-D3F6-2E6F-D107-DC1132168395}"/>
              </a:ext>
            </a:extLst>
          </p:cNvPr>
          <p:cNvSpPr txBox="1"/>
          <p:nvPr/>
        </p:nvSpPr>
        <p:spPr>
          <a:xfrm>
            <a:off x="1105593" y="1036751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队伍结构：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D0E2516-C980-91A0-82D5-FE7F4CC28587}"/>
              </a:ext>
            </a:extLst>
          </p:cNvPr>
          <p:cNvSpPr txBox="1"/>
          <p:nvPr/>
        </p:nvSpPr>
        <p:spPr>
          <a:xfrm>
            <a:off x="1511021" y="1497039"/>
            <a:ext cx="3664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1~3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名参赛学生，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名指导老师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102BEAB-5F48-2A5E-E521-30247E0F15AB}"/>
              </a:ext>
            </a:extLst>
          </p:cNvPr>
          <p:cNvSpPr txBox="1"/>
          <p:nvPr/>
        </p:nvSpPr>
        <p:spPr>
          <a:xfrm>
            <a:off x="1105593" y="215244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机器人规范：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8559752C-52FB-E0BF-6A05-A01E34B5E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641" y="2242331"/>
            <a:ext cx="4037173" cy="4138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52995423-F5CD-5EF8-FF66-C87471463F61}"/>
              </a:ext>
            </a:extLst>
          </p:cNvPr>
          <p:cNvSpPr txBox="1"/>
          <p:nvPr/>
        </p:nvSpPr>
        <p:spPr>
          <a:xfrm>
            <a:off x="1428197" y="2558712"/>
            <a:ext cx="7866183" cy="1532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※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选购</a:t>
            </a:r>
            <a:r>
              <a:rPr lang="zh-CN" altLang="en-US" b="1" u="sng">
                <a:latin typeface="微软雅黑" panose="020B0503020204020204" pitchFamily="34" charset="-122"/>
                <a:ea typeface="微软雅黑" panose="020B0503020204020204" pitchFamily="34" charset="-122"/>
              </a:rPr>
              <a:t>武汉华瑞智德机器人科技有限公司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b="1" i="1" u="sng">
                <a:latin typeface="微软雅黑" panose="020B0503020204020204" pitchFamily="34" charset="-122"/>
                <a:ea typeface="微软雅黑" panose="020B0503020204020204" pitchFamily="34" charset="-122"/>
              </a:rPr>
              <a:t>WL-1</a:t>
            </a:r>
            <a:r>
              <a:rPr lang="zh-CN" altLang="en-US" b="1" i="1" u="sng">
                <a:latin typeface="微软雅黑" panose="020B0503020204020204" pitchFamily="34" charset="-122"/>
                <a:ea typeface="微软雅黑" panose="020B0503020204020204" pitchFamily="34" charset="-122"/>
              </a:rPr>
              <a:t>型赛事标准机器人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参赛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操控类型：全自动机器人（机器人运行时不能以任何形式干预）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同一台机器人，只能代表一支参赛队参加比赛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249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1F74-318B-C79D-6531-BC1FAD4F7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D9544722-AB42-D265-13E9-01A1A526F4F0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4B51DFEC-1B24-AA2C-3775-999B55B6E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41DBB726-0B98-9016-6B1E-6C6FDC3D0063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F959C4E-106C-FEDF-52CA-1DAB72B7A2CE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A26B8A2-3938-A864-5B9C-E779014B567B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406413D-C8C6-F37B-CE39-0E5757698005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F617061-03B5-E2C9-396B-CFE2ECCF6DF1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964C236-C5A6-AEF0-CEA8-9F5CC2BBBA44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D9468BB-1473-F0E3-4BA6-FF6EE882D414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095925D-347D-C1E8-1B8F-B2F8C8B90035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1C381F59-DAD2-9402-615A-4A890BD0D399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36D85B06-6B60-C925-E934-F9AC8E7DCF78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4FB8CFB-B4A1-6321-63EB-EDEA7EED45FF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3968F364-E6D0-156E-55EA-016B5473E44E}"/>
                </a:ext>
              </a:extLst>
            </p:cNvPr>
            <p:cNvSpPr/>
            <p:nvPr/>
          </p:nvSpPr>
          <p:spPr>
            <a:xfrm>
              <a:off x="5885821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79361001-B8A9-0E3C-DA46-120F1504C4A1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7C9BDFA-CE7E-977E-4B4B-BD333C6A14AE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57F0127A-3BC1-D5E9-BA2C-E307F6B81248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7C7E02ED-3A4A-1429-9F6D-D8771AB9C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C3AAE19-9622-3B0C-E8C9-EC6C37F299A6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81E106E5-35D3-8735-ABF5-67952F9CDD77}"/>
              </a:ext>
            </a:extLst>
          </p:cNvPr>
          <p:cNvSpPr/>
          <p:nvPr/>
        </p:nvSpPr>
        <p:spPr>
          <a:xfrm>
            <a:off x="6678934" y="5407689"/>
            <a:ext cx="1573095" cy="533911"/>
          </a:xfrm>
          <a:prstGeom prst="roundRect">
            <a:avLst/>
          </a:prstGeom>
          <a:ln w="57150">
            <a:solidFill>
              <a:srgbClr val="0000F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起点出发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8B7F34E-F588-4344-1CDE-A86BD35F5403}"/>
              </a:ext>
            </a:extLst>
          </p:cNvPr>
          <p:cNvSpPr/>
          <p:nvPr/>
        </p:nvSpPr>
        <p:spPr>
          <a:xfrm>
            <a:off x="3157653" y="5407689"/>
            <a:ext cx="1573095" cy="533911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起点出发</a:t>
            </a:r>
          </a:p>
        </p:txBody>
      </p:sp>
      <p:cxnSp>
        <p:nvCxnSpPr>
          <p:cNvPr id="41" name="连接符: 肘形 40">
            <a:extLst>
              <a:ext uri="{FF2B5EF4-FFF2-40B4-BE49-F238E27FC236}">
                <a16:creationId xmlns:a16="http://schemas.microsoft.com/office/drawing/2014/main" id="{1EDE5371-32FD-62D6-9F3E-D6B6F811966A}"/>
              </a:ext>
            </a:extLst>
          </p:cNvPr>
          <p:cNvCxnSpPr>
            <a:cxnSpLocks/>
            <a:stCxn id="9" idx="1"/>
            <a:endCxn id="6" idx="1"/>
          </p:cNvCxnSpPr>
          <p:nvPr/>
        </p:nvCxnSpPr>
        <p:spPr>
          <a:xfrm rot="10800000" flipH="1">
            <a:off x="804537" y="1419566"/>
            <a:ext cx="463817" cy="4255080"/>
          </a:xfrm>
          <a:prstGeom prst="bentConnector3">
            <a:avLst>
              <a:gd name="adj1" fmla="val -49287"/>
            </a:avLst>
          </a:prstGeom>
          <a:ln w="762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连接符: 肘形 46">
            <a:extLst>
              <a:ext uri="{FF2B5EF4-FFF2-40B4-BE49-F238E27FC236}">
                <a16:creationId xmlns:a16="http://schemas.microsoft.com/office/drawing/2014/main" id="{7BCDC7C2-68BE-6464-2BBD-A1B2568CBD6B}"/>
              </a:ext>
            </a:extLst>
          </p:cNvPr>
          <p:cNvCxnSpPr>
            <a:cxnSpLocks/>
            <a:stCxn id="6" idx="3"/>
            <a:endCxn id="30" idx="1"/>
          </p:cNvCxnSpPr>
          <p:nvPr/>
        </p:nvCxnSpPr>
        <p:spPr>
          <a:xfrm flipV="1">
            <a:off x="3795511" y="1398585"/>
            <a:ext cx="925761" cy="20981"/>
          </a:xfrm>
          <a:prstGeom prst="bentConnector3">
            <a:avLst>
              <a:gd name="adj1" fmla="val 50000"/>
            </a:avLst>
          </a:prstGeom>
          <a:ln w="762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F95B3562-440B-D3EE-7758-4BAF25BDEDAD}"/>
              </a:ext>
            </a:extLst>
          </p:cNvPr>
          <p:cNvCxnSpPr>
            <a:cxnSpLocks/>
            <a:stCxn id="7" idx="1"/>
            <a:endCxn id="9" idx="3"/>
          </p:cNvCxnSpPr>
          <p:nvPr/>
        </p:nvCxnSpPr>
        <p:spPr>
          <a:xfrm flipH="1">
            <a:off x="2531933" y="5674645"/>
            <a:ext cx="625720" cy="1"/>
          </a:xfrm>
          <a:prstGeom prst="straightConnector1">
            <a:avLst/>
          </a:prstGeom>
          <a:ln w="762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4A89FCAA-3359-404A-6444-0BEE20CDFE48}"/>
              </a:ext>
            </a:extLst>
          </p:cNvPr>
          <p:cNvSpPr txBox="1"/>
          <p:nvPr/>
        </p:nvSpPr>
        <p:spPr>
          <a:xfrm>
            <a:off x="612045" y="2874202"/>
            <a:ext cx="3559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D366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跨越输送区</a:t>
            </a:r>
          </a:p>
        </p:txBody>
      </p:sp>
      <p:cxnSp>
        <p:nvCxnSpPr>
          <p:cNvPr id="32" name="连接符: 肘形 31">
            <a:extLst>
              <a:ext uri="{FF2B5EF4-FFF2-40B4-BE49-F238E27FC236}">
                <a16:creationId xmlns:a16="http://schemas.microsoft.com/office/drawing/2014/main" id="{8BD21AF7-2319-1229-A7B9-BC3F2CAF93C8}"/>
              </a:ext>
            </a:extLst>
          </p:cNvPr>
          <p:cNvCxnSpPr>
            <a:cxnSpLocks/>
          </p:cNvCxnSpPr>
          <p:nvPr/>
        </p:nvCxnSpPr>
        <p:spPr>
          <a:xfrm rot="5400000">
            <a:off x="3316600" y="720878"/>
            <a:ext cx="1632045" cy="3659714"/>
          </a:xfrm>
          <a:prstGeom prst="bentConnector3">
            <a:avLst>
              <a:gd name="adj1" fmla="val 27438"/>
            </a:avLst>
          </a:prstGeom>
          <a:ln w="762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74F05456-14EE-9795-3F88-DA95BF62D06A}"/>
              </a:ext>
            </a:extLst>
          </p:cNvPr>
          <p:cNvSpPr/>
          <p:nvPr/>
        </p:nvSpPr>
        <p:spPr>
          <a:xfrm>
            <a:off x="1323927" y="3366758"/>
            <a:ext cx="1994497" cy="692298"/>
          </a:xfrm>
          <a:prstGeom prst="roundRect">
            <a:avLst/>
          </a:prstGeom>
          <a:ln w="38100">
            <a:solidFill>
              <a:srgbClr val="F903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存放“原料”及“成品”</a:t>
            </a:r>
          </a:p>
        </p:txBody>
      </p: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DB41EB8D-E4FF-8663-5483-D19365F94B64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8252029" y="5666527"/>
            <a:ext cx="671042" cy="8118"/>
          </a:xfrm>
          <a:prstGeom prst="straightConnector1">
            <a:avLst/>
          </a:prstGeom>
          <a:ln w="76200">
            <a:solidFill>
              <a:srgbClr val="0000F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连接符: 肘形 72">
            <a:extLst>
              <a:ext uri="{FF2B5EF4-FFF2-40B4-BE49-F238E27FC236}">
                <a16:creationId xmlns:a16="http://schemas.microsoft.com/office/drawing/2014/main" id="{F1269AA5-7DA1-9B9F-C16B-634E67C3BCBB}"/>
              </a:ext>
            </a:extLst>
          </p:cNvPr>
          <p:cNvCxnSpPr>
            <a:cxnSpLocks/>
            <a:stCxn id="72" idx="3"/>
            <a:endCxn id="75" idx="3"/>
          </p:cNvCxnSpPr>
          <p:nvPr/>
        </p:nvCxnSpPr>
        <p:spPr>
          <a:xfrm flipV="1">
            <a:off x="10693425" y="1397200"/>
            <a:ext cx="230220" cy="4277444"/>
          </a:xfrm>
          <a:prstGeom prst="bentConnector3">
            <a:avLst>
              <a:gd name="adj1" fmla="val 305923"/>
            </a:avLst>
          </a:prstGeom>
          <a:ln w="76200">
            <a:solidFill>
              <a:srgbClr val="0000F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连接符: 肘形 77">
            <a:extLst>
              <a:ext uri="{FF2B5EF4-FFF2-40B4-BE49-F238E27FC236}">
                <a16:creationId xmlns:a16="http://schemas.microsoft.com/office/drawing/2014/main" id="{FD2589A7-53D2-397B-9C55-02BC1FF145BA}"/>
              </a:ext>
            </a:extLst>
          </p:cNvPr>
          <p:cNvCxnSpPr>
            <a:cxnSpLocks/>
            <a:stCxn id="75" idx="1"/>
            <a:endCxn id="30" idx="3"/>
          </p:cNvCxnSpPr>
          <p:nvPr/>
        </p:nvCxnSpPr>
        <p:spPr>
          <a:xfrm rot="10800000" flipV="1">
            <a:off x="7240509" y="1397199"/>
            <a:ext cx="1155981" cy="1385"/>
          </a:xfrm>
          <a:prstGeom prst="bentConnector3">
            <a:avLst>
              <a:gd name="adj1" fmla="val 50000"/>
            </a:avLst>
          </a:prstGeom>
          <a:ln w="76200">
            <a:solidFill>
              <a:srgbClr val="0000F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连接符: 肘形 84">
            <a:extLst>
              <a:ext uri="{FF2B5EF4-FFF2-40B4-BE49-F238E27FC236}">
                <a16:creationId xmlns:a16="http://schemas.microsoft.com/office/drawing/2014/main" id="{294EF9B8-D8A1-B621-0629-0C8300FB6539}"/>
              </a:ext>
            </a:extLst>
          </p:cNvPr>
          <p:cNvCxnSpPr>
            <a:cxnSpLocks/>
          </p:cNvCxnSpPr>
          <p:nvPr/>
        </p:nvCxnSpPr>
        <p:spPr>
          <a:xfrm rot="16200000" flipH="1">
            <a:off x="6942359" y="803929"/>
            <a:ext cx="1636506" cy="3498074"/>
          </a:xfrm>
          <a:prstGeom prst="bentConnector3">
            <a:avLst>
              <a:gd name="adj1" fmla="val 27540"/>
            </a:avLst>
          </a:prstGeom>
          <a:ln w="76200">
            <a:solidFill>
              <a:srgbClr val="0000F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矩形: 圆角 86">
            <a:extLst>
              <a:ext uri="{FF2B5EF4-FFF2-40B4-BE49-F238E27FC236}">
                <a16:creationId xmlns:a16="http://schemas.microsoft.com/office/drawing/2014/main" id="{444DCBDF-45FF-7AC1-DA12-3C6AFA14846B}"/>
              </a:ext>
            </a:extLst>
          </p:cNvPr>
          <p:cNvSpPr/>
          <p:nvPr/>
        </p:nvSpPr>
        <p:spPr>
          <a:xfrm>
            <a:off x="8481715" y="3371219"/>
            <a:ext cx="1994497" cy="692298"/>
          </a:xfrm>
          <a:prstGeom prst="roundRect">
            <a:avLst/>
          </a:prstGeom>
          <a:ln w="38100">
            <a:solidFill>
              <a:srgbClr val="0000FE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存放“原料”及“成品”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07A6A45A-D077-1D65-F8D9-C29B535DDACB}"/>
              </a:ext>
            </a:extLst>
          </p:cNvPr>
          <p:cNvSpPr/>
          <p:nvPr/>
        </p:nvSpPr>
        <p:spPr>
          <a:xfrm>
            <a:off x="4721272" y="1062457"/>
            <a:ext cx="2519236" cy="672256"/>
          </a:xfrm>
          <a:prstGeom prst="roundRect">
            <a:avLst/>
          </a:prstGeom>
          <a:ln w="57150">
            <a:solidFill>
              <a:srgbClr val="00C85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竞争“成品”</a:t>
            </a:r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9262E1EB-A39D-A8AC-D9BC-E1BB5D9F986C}"/>
              </a:ext>
            </a:extLst>
          </p:cNvPr>
          <p:cNvSpPr/>
          <p:nvPr/>
        </p:nvSpPr>
        <p:spPr>
          <a:xfrm>
            <a:off x="8396489" y="1046991"/>
            <a:ext cx="2527156" cy="700417"/>
          </a:xfrm>
          <a:prstGeom prst="roundRect">
            <a:avLst/>
          </a:prstGeom>
          <a:ln w="57150">
            <a:solidFill>
              <a:srgbClr val="D36A1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识别“信号指示牌”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E29EDBCF-5313-0A1D-B0C7-6CE35A26F445}"/>
              </a:ext>
            </a:extLst>
          </p:cNvPr>
          <p:cNvSpPr/>
          <p:nvPr/>
        </p:nvSpPr>
        <p:spPr>
          <a:xfrm>
            <a:off x="1268355" y="1069357"/>
            <a:ext cx="2527156" cy="700417"/>
          </a:xfrm>
          <a:prstGeom prst="roundRect">
            <a:avLst/>
          </a:prstGeom>
          <a:ln w="57150">
            <a:solidFill>
              <a:srgbClr val="D36A1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识别“信号指示牌”</a:t>
            </a: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917C983D-AB7D-BD57-0A2A-565CE101550F}"/>
              </a:ext>
            </a:extLst>
          </p:cNvPr>
          <p:cNvSpPr/>
          <p:nvPr/>
        </p:nvSpPr>
        <p:spPr>
          <a:xfrm>
            <a:off x="8966030" y="5407688"/>
            <a:ext cx="1727395" cy="533911"/>
          </a:xfrm>
          <a:prstGeom prst="roundRect">
            <a:avLst/>
          </a:prstGeom>
          <a:ln w="57150">
            <a:solidFill>
              <a:srgbClr val="08FD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获取“原料”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C24620A-70BD-4408-DCBF-86AC16190A28}"/>
              </a:ext>
            </a:extLst>
          </p:cNvPr>
          <p:cNvSpPr/>
          <p:nvPr/>
        </p:nvSpPr>
        <p:spPr>
          <a:xfrm>
            <a:off x="804538" y="5407690"/>
            <a:ext cx="1727395" cy="533911"/>
          </a:xfrm>
          <a:prstGeom prst="roundRect">
            <a:avLst/>
          </a:prstGeom>
          <a:ln w="57150">
            <a:solidFill>
              <a:srgbClr val="08FDF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获取“原料”</a:t>
            </a: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C152C281-61B3-EEFB-1417-D6B400FAD377}"/>
              </a:ext>
            </a:extLst>
          </p:cNvPr>
          <p:cNvSpPr txBox="1"/>
          <p:nvPr/>
        </p:nvSpPr>
        <p:spPr>
          <a:xfrm>
            <a:off x="10932419" y="2874202"/>
            <a:ext cx="3559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D366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跨越输送区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91AE1A5-B369-D6BF-DA8C-3361F323A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515" y="2304021"/>
            <a:ext cx="4552097" cy="2865096"/>
          </a:xfrm>
          <a:prstGeom prst="rect">
            <a:avLst/>
          </a:prstGeom>
        </p:spPr>
      </p:pic>
      <p:cxnSp>
        <p:nvCxnSpPr>
          <p:cNvPr id="10" name="连接符: 肘形 9">
            <a:extLst>
              <a:ext uri="{FF2B5EF4-FFF2-40B4-BE49-F238E27FC236}">
                <a16:creationId xmlns:a16="http://schemas.microsoft.com/office/drawing/2014/main" id="{8CE2C4FF-5BD8-CF6E-9939-B86C060CF420}"/>
              </a:ext>
            </a:extLst>
          </p:cNvPr>
          <p:cNvCxnSpPr>
            <a:cxnSpLocks/>
            <a:stCxn id="40" idx="2"/>
            <a:endCxn id="7" idx="0"/>
          </p:cNvCxnSpPr>
          <p:nvPr/>
        </p:nvCxnSpPr>
        <p:spPr>
          <a:xfrm rot="16200000" flipH="1">
            <a:off x="2458372" y="3921859"/>
            <a:ext cx="1348633" cy="1623025"/>
          </a:xfrm>
          <a:prstGeom prst="bentConnector3">
            <a:avLst>
              <a:gd name="adj1" fmla="val 50000"/>
            </a:avLst>
          </a:prstGeom>
          <a:ln w="762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id="{3114DD98-8E66-1CEF-909E-F63ECC097DD1}"/>
              </a:ext>
            </a:extLst>
          </p:cNvPr>
          <p:cNvCxnSpPr>
            <a:cxnSpLocks/>
            <a:stCxn id="87" idx="2"/>
            <a:endCxn id="5" idx="0"/>
          </p:cNvCxnSpPr>
          <p:nvPr/>
        </p:nvCxnSpPr>
        <p:spPr>
          <a:xfrm rot="5400000">
            <a:off x="7800137" y="3728862"/>
            <a:ext cx="1344172" cy="2013482"/>
          </a:xfrm>
          <a:prstGeom prst="bentConnector3">
            <a:avLst>
              <a:gd name="adj1" fmla="val 50000"/>
            </a:avLst>
          </a:prstGeom>
          <a:ln w="76200">
            <a:solidFill>
              <a:srgbClr val="0000F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83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3FE95-B159-BB70-3396-7B48529F9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4130E73F-5FD1-4622-F023-C58708D86D6E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804A791-B1D3-0E8B-61A1-5A96B01D8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F3BF6986-4FE1-1ECA-6BF4-855147EE05E6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E0CCE2A-5221-88E6-C714-09F1B47C5002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B8EC6FD-28B7-52DA-F333-4542E0343706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9A18BB0-0FB4-FCAA-96CE-BEE361C0CD17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25AACC6-01EE-973C-9662-A844A55777EE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3705B50-EACD-71A0-24AD-89231F250CEE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8D6899B-80A3-E85D-4AA4-DF3FB7E86780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7575A60-9378-3BE5-246E-424D8E0F4386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BFFF9854-DA0C-BC7A-6779-CEC56BBCD867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9ACAB19A-2E42-D6CC-20CA-279694D2E2CF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BAD206F3-2A95-9411-FB61-2F18A2CF076C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E146B329-99CE-4DC6-79D8-3AEBE47BC5B3}"/>
                </a:ext>
              </a:extLst>
            </p:cNvPr>
            <p:cNvSpPr/>
            <p:nvPr/>
          </p:nvSpPr>
          <p:spPr>
            <a:xfrm>
              <a:off x="5885821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6E876C8D-7519-D62A-5E10-A467A14442E5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8AF7A247-9B0D-E4EE-C639-B013707E2E33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3D1251D7-52A2-FEE4-D865-A928EF0A0F8F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44B37EC1-6462-60FE-A91B-242404010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F4078B8C-4A1C-1188-110E-24E694055A35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463D843C-8D73-ECAF-B109-EC7C601FAA11}"/>
              </a:ext>
            </a:extLst>
          </p:cNvPr>
          <p:cNvSpPr txBox="1"/>
          <p:nvPr/>
        </p:nvSpPr>
        <p:spPr>
          <a:xfrm>
            <a:off x="921252" y="924809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）起点出发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265D13-17BB-0922-E651-11E8A17EF262}"/>
              </a:ext>
            </a:extLst>
          </p:cNvPr>
          <p:cNvSpPr txBox="1"/>
          <p:nvPr/>
        </p:nvSpPr>
        <p:spPr>
          <a:xfrm>
            <a:off x="8023817" y="1546566"/>
            <a:ext cx="3191177" cy="144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6000" indent="457200" algn="just">
              <a:lnSpc>
                <a:spcPct val="125000"/>
              </a:lnSpc>
              <a:spcBef>
                <a:spcPts val="1200"/>
              </a:spcBef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机器人静置在</a:t>
            </a:r>
            <a:r>
              <a:rPr lang="zh-CN" altLang="en-US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起点区域</a:t>
            </a:r>
            <a:r>
              <a:rPr lang="zh-CN" altLang="en-US"/>
              <a:t>，待裁判发出开始信号后启动机器人，机器人启动后</a:t>
            </a:r>
            <a:r>
              <a:rPr lang="zh-CN" altLang="en-US" u="sng"/>
              <a:t>自动前往</a:t>
            </a:r>
            <a:r>
              <a:rPr lang="zh-CN" altLang="en-US"/>
              <a:t>“</a:t>
            </a:r>
            <a:r>
              <a:rPr lang="zh-CN" altLang="en-US" b="1">
                <a:solidFill>
                  <a:srgbClr val="01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中转补给站</a:t>
            </a:r>
            <a:r>
              <a:rPr lang="zh-CN" altLang="en-US"/>
              <a:t>”。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8FF5857-4AE5-BD39-89EC-2C2BC287B443}"/>
              </a:ext>
            </a:extLst>
          </p:cNvPr>
          <p:cNvSpPr txBox="1"/>
          <p:nvPr/>
        </p:nvSpPr>
        <p:spPr>
          <a:xfrm>
            <a:off x="921526" y="3638200"/>
            <a:ext cx="240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）中转补给站模拟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2B363B6-B50D-A1A5-CA6C-48E3161627F5}"/>
              </a:ext>
            </a:extLst>
          </p:cNvPr>
          <p:cNvCxnSpPr>
            <a:cxnSpLocks/>
          </p:cNvCxnSpPr>
          <p:nvPr/>
        </p:nvCxnSpPr>
        <p:spPr>
          <a:xfrm rot="5400000" flipV="1">
            <a:off x="6090507" y="-2028050"/>
            <a:ext cx="0" cy="110160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35000">
                  <a:srgbClr val="0F429D"/>
                </a:gs>
                <a:gs pos="65000">
                  <a:srgbClr val="0F429D"/>
                </a:gs>
                <a:gs pos="100000">
                  <a:schemeClr val="accent1">
                    <a:lumMod val="30000"/>
                    <a:lumOff val="70000"/>
                    <a:alpha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A4309A8-C45F-BB67-EB27-C70F38603E84}"/>
              </a:ext>
            </a:extLst>
          </p:cNvPr>
          <p:cNvSpPr txBox="1"/>
          <p:nvPr/>
        </p:nvSpPr>
        <p:spPr>
          <a:xfrm>
            <a:off x="1026241" y="4027073"/>
            <a:ext cx="4427413" cy="144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indent="457200" algn="just">
              <a:lnSpc>
                <a:spcPct val="125000"/>
              </a:lnSpc>
              <a:spcBef>
                <a:spcPts val="12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b="1">
                <a:solidFill>
                  <a:srgbClr val="01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中转补给站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”内随机放置</a:t>
            </a:r>
            <a:r>
              <a:rPr lang="zh-CN" altLang="en-US" b="1" u="sng"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zh-CN" altLang="en-US" b="1" u="sng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原料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，机器人</a:t>
            </a:r>
            <a:r>
              <a:rPr lang="zh-CN" altLang="en-US" b="1" u="sng">
                <a:latin typeface="微软雅黑" panose="020B0503020204020204" pitchFamily="34" charset="-122"/>
                <a:ea typeface="微软雅黑" panose="020B0503020204020204" pitchFamily="34" charset="-122"/>
              </a:rPr>
              <a:t>抓取并转存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至自身。转存后停留并在显示屏上</a:t>
            </a:r>
            <a:r>
              <a:rPr lang="zh-CN" altLang="en-US" u="sng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b="1" u="sng">
                <a:highlight>
                  <a:srgbClr val="1378FE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蓝色正方形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图案，至少持续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秒。随后继续前往“</a:t>
            </a:r>
            <a:r>
              <a:rPr lang="zh-CN" altLang="en-US" b="1">
                <a:solidFill>
                  <a:srgbClr val="D36A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智能打包站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”。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2F6754B-01FC-F1EB-3316-AB3D86FED3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593" y="1534912"/>
            <a:ext cx="3808986" cy="1630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872FCD47-4CCD-A78F-079E-9B813A8D3D67}"/>
              </a:ext>
            </a:extLst>
          </p:cNvPr>
          <p:cNvSpPr txBox="1"/>
          <p:nvPr/>
        </p:nvSpPr>
        <p:spPr>
          <a:xfrm>
            <a:off x="8741006" y="4587553"/>
            <a:ext cx="2790254" cy="75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indent="457200" algn="just">
              <a:lnSpc>
                <a:spcPct val="125000"/>
              </a:lnSpc>
              <a:spcBef>
                <a:spcPts val="1200"/>
              </a:spcBef>
            </a:pPr>
            <a:r>
              <a:rPr lang="zh-CN" altLang="en-US" b="1" u="sng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原料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为正方体泡沫海绵块，边长约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50mm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00AD294-C042-FD25-B27D-7717D68EF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409" y="3946893"/>
            <a:ext cx="1781810" cy="20345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F77BD0B-4DFF-D007-599A-611CC5A9C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388" y="1823847"/>
            <a:ext cx="2582117" cy="1414805"/>
          </a:xfrm>
          <a:prstGeom prst="rect">
            <a:avLst/>
          </a:prstGeom>
        </p:spPr>
      </p:pic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BE3F4D86-5CBD-F3F2-69BA-448756482E73}"/>
              </a:ext>
            </a:extLst>
          </p:cNvPr>
          <p:cNvCxnSpPr>
            <a:cxnSpLocks/>
          </p:cNvCxnSpPr>
          <p:nvPr/>
        </p:nvCxnSpPr>
        <p:spPr>
          <a:xfrm>
            <a:off x="3997984" y="2291628"/>
            <a:ext cx="2203151" cy="142650"/>
          </a:xfrm>
          <a:prstGeom prst="straightConnector1">
            <a:avLst/>
          </a:prstGeom>
          <a:ln w="34925">
            <a:gradFill>
              <a:gsLst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rgbClr val="0000FE"/>
                </a:gs>
                <a:gs pos="61000">
                  <a:srgbClr val="0000FE"/>
                </a:gs>
              </a:gsLst>
              <a:lin ang="5400000" scaled="1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DA50EA6E-0335-186A-62E0-C00E6B536588}"/>
              </a:ext>
            </a:extLst>
          </p:cNvPr>
          <p:cNvSpPr txBox="1"/>
          <p:nvPr/>
        </p:nvSpPr>
        <p:spPr>
          <a:xfrm>
            <a:off x="6460003" y="309905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障碍物</a:t>
            </a:r>
          </a:p>
        </p:txBody>
      </p:sp>
    </p:spTree>
    <p:extLst>
      <p:ext uri="{BB962C8B-B14F-4D97-AF65-F5344CB8AC3E}">
        <p14:creationId xmlns:p14="http://schemas.microsoft.com/office/powerpoint/2010/main" val="2909416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A3E47-1B24-6508-512F-C4B0BBAF6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AFCBE8C2-3222-521D-D2C2-7BDC139C0689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0FE06D3-9A79-3874-87DE-5DE7BD56D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08D7ED6D-2474-5AFA-B6AA-8A0C2AAA1214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B92DE89-4EDC-927F-E5B5-C74BF68C1DCA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DA2112C-4202-55CF-1C52-189CDD8403DA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7E3A3E5-48BE-8781-20B0-5FC0F242164D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74582E6-514B-B0FF-129C-D5F6AB3F1031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9B1F61F-D480-CFCD-5E16-899034DC0CF3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1FB3C7B-DDA7-B6A1-0D46-693B713EE791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74FF212-1AE5-3A6F-825D-F124B2DBA1BB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3EC00F63-7F4E-DB08-7584-C93113BC6878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29978B6D-01AD-E1B3-9E93-497A8BE48EB3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8BC6460-171C-0318-29BA-F7E385E375CA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1CFA5DE9-C27A-D4B8-97AB-22B007B0B200}"/>
                </a:ext>
              </a:extLst>
            </p:cNvPr>
            <p:cNvSpPr/>
            <p:nvPr/>
          </p:nvSpPr>
          <p:spPr>
            <a:xfrm>
              <a:off x="5885821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9079FAF2-AF31-57BE-460C-8DF5DE60F7E1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6AB094D-D536-D885-F574-595FE815A540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4C949B0A-3F7C-4E65-9055-EF3B3901F927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EABB4048-915E-17D8-8DC7-3969E70C0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F4F85A4-6F7D-E4A4-F4A3-F87362B23919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C3A8EFE-3153-212C-9296-C09FD09CA128}"/>
              </a:ext>
            </a:extLst>
          </p:cNvPr>
          <p:cNvSpPr txBox="1"/>
          <p:nvPr/>
        </p:nvSpPr>
        <p:spPr>
          <a:xfrm>
            <a:off x="921252" y="924809"/>
            <a:ext cx="201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）越障输送区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DA440C4-D306-7E3B-336A-03BC2F12FD0C}"/>
              </a:ext>
            </a:extLst>
          </p:cNvPr>
          <p:cNvSpPr txBox="1"/>
          <p:nvPr/>
        </p:nvSpPr>
        <p:spPr>
          <a:xfrm>
            <a:off x="4979209" y="1536784"/>
            <a:ext cx="5524961" cy="75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6000" indent="457200" algn="just">
              <a:lnSpc>
                <a:spcPct val="125000"/>
              </a:lnSpc>
              <a:spcBef>
                <a:spcPts val="1200"/>
              </a:spcBef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“</a:t>
            </a:r>
            <a:r>
              <a:rPr lang="zh-CN" altLang="en-US" b="1">
                <a:solidFill>
                  <a:srgbClr val="01FF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中转补给站</a:t>
            </a:r>
            <a:r>
              <a:rPr lang="zh-CN" altLang="en-US"/>
              <a:t>”与“</a:t>
            </a:r>
            <a:r>
              <a:rPr lang="zh-CN" altLang="en-US" b="1">
                <a:solidFill>
                  <a:srgbClr val="D36A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智能打包站</a:t>
            </a:r>
            <a:r>
              <a:rPr lang="zh-CN" altLang="en-US"/>
              <a:t>”之间存在“</a:t>
            </a:r>
            <a:r>
              <a:rPr lang="zh-CN" altLang="en-US" b="1"/>
              <a:t>输送区</a:t>
            </a:r>
            <a:r>
              <a:rPr lang="zh-CN" altLang="en-US"/>
              <a:t>”。机器人前往打包站时</a:t>
            </a:r>
            <a:r>
              <a:rPr lang="zh-CN" altLang="en-US" b="1" u="sng"/>
              <a:t>必须</a:t>
            </a:r>
            <a:r>
              <a:rPr lang="zh-CN" altLang="en-US"/>
              <a:t>跨越该区域。</a:t>
            </a:r>
          </a:p>
        </p:txBody>
      </p:sp>
      <p:pic>
        <p:nvPicPr>
          <p:cNvPr id="7" name="图片 6" descr="联想截图_20260227120702(1)">
            <a:extLst>
              <a:ext uri="{FF2B5EF4-FFF2-40B4-BE49-F238E27FC236}">
                <a16:creationId xmlns:a16="http://schemas.microsoft.com/office/drawing/2014/main" id="{8E218E1E-0F7A-4E36-7FC0-3E64A2568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5774" y="2394721"/>
            <a:ext cx="5291830" cy="2397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E30BAE8-37C1-5A4C-1B3D-773CB1389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504" y="4963235"/>
            <a:ext cx="5042370" cy="1218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0AC4A89-96A8-CD14-27E0-8170EB50CF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30" t="7121"/>
          <a:stretch>
            <a:fillRect/>
          </a:stretch>
        </p:blipFill>
        <p:spPr>
          <a:xfrm>
            <a:off x="791165" y="1723651"/>
            <a:ext cx="3418333" cy="3683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0802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A1E3A-FF2C-FFBF-C507-8B3629F99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62905752-0524-D2DB-6750-727FFC575DFD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2DF6591-C4EA-4C2C-B0EA-547EA62C1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332C0F5-C8FB-BD06-0DDA-365F18589EE3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2789D71-0E42-E08D-9F4D-754CE66DD38B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D688600-EE12-5958-6B96-5860C7CA5013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F43BB1C-48DF-273A-DB12-3C5B27DB0D6E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7C177DF-15DD-6B0B-296C-377E64BDE673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05AEB78-76EA-AC4E-30F1-77EB60954CBA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BBCF662-0173-4A02-DC7B-25B2C74D9726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8C0F39D7-B2FA-0DCE-C64A-77332C646D3E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0157E00B-CF13-B07C-BCA8-C27C32633653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18C24E11-B337-1036-B4D9-04041B3C6755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889B783-3541-29D0-0A37-75D33F91C9D1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6F763892-C706-C0E6-A984-7A953D4550D6}"/>
                </a:ext>
              </a:extLst>
            </p:cNvPr>
            <p:cNvSpPr/>
            <p:nvPr/>
          </p:nvSpPr>
          <p:spPr>
            <a:xfrm>
              <a:off x="5885821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48EDFD2F-0212-B540-9C72-0F6D4CFB9516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7136EA35-337F-D84C-C7CC-DA73BFB87F40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EFD2B24D-6136-9400-4EDE-86744E12994A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F672A0C5-AF40-A17C-0749-A097C5CC4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CE3154C-34AF-BA51-5C1F-7DB2F7BBAEF1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3DE8CB0C-1436-AA9C-4AF1-34525BF4C1CA}"/>
              </a:ext>
            </a:extLst>
          </p:cNvPr>
          <p:cNvSpPr txBox="1"/>
          <p:nvPr/>
        </p:nvSpPr>
        <p:spPr>
          <a:xfrm>
            <a:off x="680000" y="3588976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）智能打包模拟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33181F-D3FD-2DF5-5115-094FBD2C6B96}"/>
              </a:ext>
            </a:extLst>
          </p:cNvPr>
          <p:cNvSpPr txBox="1"/>
          <p:nvPr/>
        </p:nvSpPr>
        <p:spPr>
          <a:xfrm>
            <a:off x="757626" y="3878044"/>
            <a:ext cx="5532709" cy="2292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6000" indent="457200" algn="just">
              <a:lnSpc>
                <a:spcPct val="125000"/>
              </a:lnSpc>
              <a:spcBef>
                <a:spcPts val="1200"/>
              </a:spcBef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机器人</a:t>
            </a:r>
            <a:r>
              <a:rPr lang="zh-CN" altLang="en-US" b="1" u="sng"/>
              <a:t>识别</a:t>
            </a:r>
            <a:r>
              <a:rPr lang="zh-CN" altLang="en-US"/>
              <a:t>并准备</a:t>
            </a:r>
            <a:r>
              <a:rPr lang="zh-CN" altLang="en-US" b="1" u="sng"/>
              <a:t>停靠</a:t>
            </a:r>
            <a:r>
              <a:rPr lang="zh-CN" altLang="en-US"/>
              <a:t>在“</a:t>
            </a:r>
            <a:r>
              <a:rPr lang="zh-CN" altLang="en-US" b="1">
                <a:solidFill>
                  <a:schemeClr val="bg2">
                    <a:lumMod val="50000"/>
                  </a:schemeClr>
                </a:solidFill>
              </a:rPr>
              <a:t>灰色信号指示牌</a:t>
            </a:r>
            <a:r>
              <a:rPr lang="zh-CN" altLang="en-US"/>
              <a:t>”</a:t>
            </a: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正前方区域</a:t>
            </a:r>
            <a:r>
              <a:rPr lang="zh-CN" altLang="en-US"/>
              <a:t>，同时在显示屏上</a:t>
            </a:r>
            <a:r>
              <a:rPr lang="zh-CN" altLang="en-US" u="sng"/>
              <a:t>显示</a:t>
            </a:r>
            <a:r>
              <a:rPr lang="zh-CN" altLang="en-US" b="1" u="sng"/>
              <a:t>与指示牌相同</a:t>
            </a:r>
            <a:r>
              <a:rPr lang="zh-CN" altLang="en-US" u="sng"/>
              <a:t>的</a:t>
            </a:r>
            <a:r>
              <a:rPr lang="zh-CN" altLang="en-US"/>
              <a:t>图案（正方形</a:t>
            </a:r>
            <a:r>
              <a:rPr lang="en-US" altLang="zh-CN"/>
              <a:t>/</a:t>
            </a:r>
            <a:r>
              <a:rPr lang="zh-CN" altLang="en-US"/>
              <a:t>五角星</a:t>
            </a:r>
            <a:r>
              <a:rPr lang="en-US" altLang="zh-CN"/>
              <a:t>/</a:t>
            </a:r>
            <a:r>
              <a:rPr lang="zh-CN" altLang="en-US"/>
              <a:t>三角形），显示时间</a:t>
            </a:r>
            <a:r>
              <a:rPr lang="zh-CN" altLang="en-US" u="sng"/>
              <a:t>至少持续</a:t>
            </a:r>
            <a:r>
              <a:rPr lang="en-US" altLang="zh-CN" u="sng"/>
              <a:t>3</a:t>
            </a:r>
            <a:r>
              <a:rPr lang="zh-CN" altLang="en-US" u="sng"/>
              <a:t>秒</a:t>
            </a:r>
            <a:r>
              <a:rPr lang="zh-CN" altLang="en-US"/>
              <a:t>。</a:t>
            </a:r>
            <a:endParaRPr lang="en-US" altLang="zh-CN"/>
          </a:p>
          <a:p>
            <a:r>
              <a:rPr lang="zh-CN" altLang="en-US"/>
              <a:t>显示结束后，</a:t>
            </a:r>
            <a:r>
              <a:rPr lang="zh-CN" altLang="zh-CN"/>
              <a:t>机器人可选择前往</a:t>
            </a:r>
            <a:r>
              <a:rPr lang="zh-CN" altLang="en-US"/>
              <a:t>“</a:t>
            </a:r>
            <a:r>
              <a:rPr lang="zh-CN" altLang="zh-CN" b="1">
                <a:solidFill>
                  <a:srgbClr val="00C8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成品仓储区</a:t>
            </a:r>
            <a:r>
              <a:rPr lang="zh-CN" altLang="en-US"/>
              <a:t>”</a:t>
            </a:r>
            <a:r>
              <a:rPr lang="zh-CN" altLang="zh-CN"/>
              <a:t>进行</a:t>
            </a:r>
            <a:r>
              <a:rPr lang="zh-CN" altLang="zh-CN" b="1" u="sng">
                <a:solidFill>
                  <a:srgbClr val="8B88C9"/>
                </a:solidFill>
              </a:rPr>
              <a:t>成品</a:t>
            </a:r>
            <a:r>
              <a:rPr lang="zh-CN" altLang="zh-CN"/>
              <a:t>争夺，或直接前往</a:t>
            </a:r>
            <a:r>
              <a:rPr lang="zh-CN" altLang="en-US"/>
              <a:t>“</a:t>
            </a:r>
            <a:r>
              <a:rPr lang="zh-CN" altLang="zh-CN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质量检测区</a:t>
            </a:r>
            <a:r>
              <a:rPr lang="zh-CN" altLang="en-US"/>
              <a:t>”进</a:t>
            </a:r>
            <a:r>
              <a:rPr lang="zh-CN" altLang="zh-CN"/>
              <a:t>行入库操作。</a:t>
            </a:r>
            <a:endParaRPr lang="zh-CN" altLang="en-US"/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142540E8-F48C-8331-DA2D-ECD090FE51AF}"/>
              </a:ext>
            </a:extLst>
          </p:cNvPr>
          <p:cNvSpPr/>
          <p:nvPr/>
        </p:nvSpPr>
        <p:spPr>
          <a:xfrm>
            <a:off x="1031950" y="3159763"/>
            <a:ext cx="147286" cy="17871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19398D9-D4A3-2A96-7FCF-C83DD4576B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831"/>
          <a:stretch>
            <a:fillRect/>
          </a:stretch>
        </p:blipFill>
        <p:spPr>
          <a:xfrm>
            <a:off x="1058209" y="948689"/>
            <a:ext cx="9655223" cy="2428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F58725AE-6A3F-FF8B-1E80-710799853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603" y="3590261"/>
            <a:ext cx="4632875" cy="2649779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96C42611-10EB-DC7A-7796-481AE62C810F}"/>
              </a:ext>
            </a:extLst>
          </p:cNvPr>
          <p:cNvSpPr txBox="1"/>
          <p:nvPr/>
        </p:nvSpPr>
        <p:spPr>
          <a:xfrm>
            <a:off x="6670930" y="4083779"/>
            <a:ext cx="366334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信号指示牌</a:t>
            </a:r>
          </a:p>
        </p:txBody>
      </p:sp>
    </p:spTree>
    <p:extLst>
      <p:ext uri="{BB962C8B-B14F-4D97-AF65-F5344CB8AC3E}">
        <p14:creationId xmlns:p14="http://schemas.microsoft.com/office/powerpoint/2010/main" val="288221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10BA6-894A-E3EF-0B1D-77D39E39C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C55E3440-465F-BA04-D5C4-B626361334D5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77DC82FC-A397-AC7C-1964-EA7C699EA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4C35F7FF-833D-EE9E-2429-E111311A427B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205DB72-7763-C3FF-6622-9B5961DC1995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751BBE2-CDF2-0C7C-7451-939C5D15B7E0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2368366-366D-2F25-EA28-5E50CCEFAE84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CAC4F78-15DC-EDF6-8BD7-6B816BFAB4C8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3992D2B-4C97-6B98-7B7A-F73C9F36E810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621EC98-06D4-02A5-BAE4-FB940986E5DC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2744294B-1747-D48D-2BA0-A5FAAD801F98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9472D0C6-D9AC-B36F-E848-05578F263DE8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6DE3A33-475C-841F-654A-3779A929A510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1A3571F9-1310-62BD-5827-4826DB731382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B5B1DAD1-28B1-6928-8388-2F92297FDAFE}"/>
                </a:ext>
              </a:extLst>
            </p:cNvPr>
            <p:cNvSpPr/>
            <p:nvPr/>
          </p:nvSpPr>
          <p:spPr>
            <a:xfrm>
              <a:off x="5885821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1A263806-946C-796E-4760-26E5E67E7EE0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CBCB3256-ADB6-62B3-A641-6742C6228BEB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C1C5FB01-5CC1-4FD5-0ABE-AAAED0896896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979DCB9D-5D4F-8BF9-79BB-1089851A1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1B609C5-0580-C237-4454-7212FEAAD07F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B9A3308A-7829-F9D7-1C5C-E413E8A0ECB4}"/>
              </a:ext>
            </a:extLst>
          </p:cNvPr>
          <p:cNvSpPr txBox="1"/>
          <p:nvPr/>
        </p:nvSpPr>
        <p:spPr>
          <a:xfrm>
            <a:off x="680000" y="3588976"/>
            <a:ext cx="2635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）标准化分拣品争夺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A21C848-5755-D26C-C753-3B2D33D55178}"/>
              </a:ext>
            </a:extLst>
          </p:cNvPr>
          <p:cNvSpPr txBox="1"/>
          <p:nvPr/>
        </p:nvSpPr>
        <p:spPr>
          <a:xfrm>
            <a:off x="757627" y="3878044"/>
            <a:ext cx="4784981" cy="1945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36000" indent="457200" algn="just">
              <a:lnSpc>
                <a:spcPct val="125000"/>
              </a:lnSpc>
              <a:spcBef>
                <a:spcPts val="1200"/>
              </a:spcBef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1"/>
              <a:t>“</a:t>
            </a:r>
            <a:r>
              <a:rPr lang="zh-CN" altLang="en-US" b="1">
                <a:solidFill>
                  <a:srgbClr val="00C8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成品仓储区</a:t>
            </a:r>
            <a:r>
              <a:rPr lang="zh-CN" altLang="en-US" b="1"/>
              <a:t>”</a:t>
            </a:r>
            <a:r>
              <a:rPr lang="zh-CN" altLang="zh-CN"/>
              <a:t>放置</a:t>
            </a:r>
            <a:r>
              <a:rPr lang="zh-CN" altLang="en-US" b="1" u="sng"/>
              <a:t>一</a:t>
            </a:r>
            <a:r>
              <a:rPr lang="zh-CN" altLang="zh-CN" b="1" u="sng"/>
              <a:t>个</a:t>
            </a:r>
            <a:r>
              <a:rPr lang="zh-CN" altLang="zh-CN" b="1" u="sng">
                <a:solidFill>
                  <a:srgbClr val="8B88C9"/>
                </a:solidFill>
              </a:rPr>
              <a:t>成品</a:t>
            </a:r>
            <a:r>
              <a:rPr lang="zh-CN" altLang="en-US"/>
              <a:t>，</a:t>
            </a:r>
            <a:r>
              <a:rPr lang="zh-CN" altLang="zh-CN"/>
              <a:t>机器人需要</a:t>
            </a:r>
            <a:r>
              <a:rPr lang="zh-CN" altLang="en-US"/>
              <a:t>与对方争夺该资源，抢先将成品转存至自身。争夺完成后</a:t>
            </a:r>
            <a:r>
              <a:rPr lang="zh-CN" altLang="en-US" b="1"/>
              <a:t>无需停靠</a:t>
            </a:r>
            <a:r>
              <a:rPr lang="zh-CN" altLang="en-US"/>
              <a:t>，可立即前往“</a:t>
            </a:r>
            <a:r>
              <a:rPr lang="zh-CN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质量检验区</a:t>
            </a:r>
            <a:r>
              <a:rPr lang="zh-CN" altLang="en-US"/>
              <a:t>”。</a:t>
            </a:r>
            <a:endParaRPr lang="zh-CN" altLang="zh-CN"/>
          </a:p>
          <a:p>
            <a:endParaRPr lang="zh-CN" altLang="en-US"/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984B5070-C15C-44FC-E5CE-D27DBF390CD1}"/>
              </a:ext>
            </a:extLst>
          </p:cNvPr>
          <p:cNvSpPr/>
          <p:nvPr/>
        </p:nvSpPr>
        <p:spPr>
          <a:xfrm>
            <a:off x="1031950" y="3159763"/>
            <a:ext cx="147286" cy="17871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E52F597-AF30-8831-5913-343B4AD5B4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831"/>
          <a:stretch>
            <a:fillRect/>
          </a:stretch>
        </p:blipFill>
        <p:spPr>
          <a:xfrm>
            <a:off x="1058209" y="948689"/>
            <a:ext cx="9655223" cy="2428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1DA22E1-81B7-FE16-4067-23E293D877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7431" y="3546017"/>
            <a:ext cx="2196740" cy="275845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6F396BA-A054-F3D0-03EA-A1EF6E0DCC5D}"/>
              </a:ext>
            </a:extLst>
          </p:cNvPr>
          <p:cNvSpPr txBox="1"/>
          <p:nvPr/>
        </p:nvSpPr>
        <p:spPr>
          <a:xfrm>
            <a:off x="5321169" y="5628469"/>
            <a:ext cx="3500090" cy="40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indent="457200" algn="just">
              <a:lnSpc>
                <a:spcPct val="125000"/>
              </a:lnSpc>
              <a:spcBef>
                <a:spcPts val="1200"/>
              </a:spcBef>
            </a:pPr>
            <a:r>
              <a:rPr lang="zh-CN" altLang="en-US" b="1" u="sng">
                <a:solidFill>
                  <a:srgbClr val="8B88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成品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材质、尺寸与</a:t>
            </a:r>
            <a:r>
              <a:rPr lang="zh-CN" altLang="en-US" b="1" u="sng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原料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相同。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0922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CADE2-26C0-2B9F-2122-1C1911393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1D8DDBBB-2A46-0CBB-08F2-BE2CFDBD1B69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84695D5-2234-88D0-947E-40C1D31C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B9232F08-4219-EDBE-AFA1-67A7A39AA286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1267D31-2925-FB9D-011B-E7BBDCFD7D7B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BBB4EFC-104F-7159-ADAA-95BF502C2CE0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0536BEF-31E9-3454-5062-73323FFBC642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835020B-D37D-E370-0A79-C9EEA2C3993F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5EDFC51-AAE1-E3C0-BE70-D55424B3C1E3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C26C9A9-55AD-CE18-A1DC-4795862DE07F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ECDD9189-9236-FE08-F0A6-8CEBF6EBB9EB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8BC3267B-4578-D50E-FC25-03388D5AD890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2AAD5901-8FD8-CFD9-FCCC-D72A2D35CA6E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8DEB2AB4-B681-5EAE-4A26-4AAE8F1C2D4A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284C343E-45E2-3097-4CEC-E9DEB12A33C2}"/>
                </a:ext>
              </a:extLst>
            </p:cNvPr>
            <p:cNvSpPr/>
            <p:nvPr/>
          </p:nvSpPr>
          <p:spPr>
            <a:xfrm>
              <a:off x="5885821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F775FA8A-132A-43B8-6252-8F82218747A7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D2749852-6E74-B926-DC4A-09CB2AE13AA0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42AC8E30-62D8-8C58-8A38-B964BB89ABA4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875D20BA-D8A0-9F92-5E45-AC8420694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9612677-9C85-1734-1AAF-CC4347E4BA92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AF14B062-CAAF-F599-7E87-6C96350CC823}"/>
              </a:ext>
            </a:extLst>
          </p:cNvPr>
          <p:cNvSpPr txBox="1"/>
          <p:nvPr/>
        </p:nvSpPr>
        <p:spPr>
          <a:xfrm>
            <a:off x="921252" y="924809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）入库模拟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158806C-1571-20B2-9B6C-B645E3573D7B}"/>
              </a:ext>
            </a:extLst>
          </p:cNvPr>
          <p:cNvSpPr txBox="1"/>
          <p:nvPr/>
        </p:nvSpPr>
        <p:spPr>
          <a:xfrm>
            <a:off x="5363804" y="1890764"/>
            <a:ext cx="6431485" cy="15996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6000" indent="457200" algn="just">
              <a:lnSpc>
                <a:spcPct val="125000"/>
              </a:lnSpc>
              <a:spcBef>
                <a:spcPts val="1200"/>
              </a:spcBef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机器人</a:t>
            </a:r>
            <a:r>
              <a:rPr lang="zh-CN" altLang="zh-CN"/>
              <a:t>将</a:t>
            </a:r>
            <a:r>
              <a:rPr lang="zh-CN" altLang="en-US" b="1" u="sng">
                <a:solidFill>
                  <a:srgbClr val="00B050"/>
                </a:solidFill>
              </a:rPr>
              <a:t>原料</a:t>
            </a:r>
            <a:r>
              <a:rPr lang="zh-CN" altLang="en-US"/>
              <a:t>转载至</a:t>
            </a:r>
            <a:r>
              <a:rPr lang="zh-CN" altLang="en-US" b="1" u="sng"/>
              <a:t>阵营颜色区域内</a:t>
            </a:r>
            <a:r>
              <a:rPr lang="zh-CN" altLang="en-US"/>
              <a:t>。将</a:t>
            </a:r>
            <a:r>
              <a:rPr lang="zh-CN" altLang="en-US" b="1" u="sng">
                <a:solidFill>
                  <a:srgbClr val="8B88C9"/>
                </a:solidFill>
              </a:rPr>
              <a:t>成品</a:t>
            </a:r>
            <a:r>
              <a:rPr lang="zh-CN" altLang="en-US"/>
              <a:t>转载至</a:t>
            </a:r>
            <a:r>
              <a:rPr lang="zh-CN" altLang="en-US" b="1" u="sng"/>
              <a:t>绿色区域内</a:t>
            </a:r>
            <a:r>
              <a:rPr lang="zh-CN" altLang="en-US"/>
              <a:t>。</a:t>
            </a:r>
            <a:endParaRPr lang="en-US" altLang="zh-CN"/>
          </a:p>
          <a:p>
            <a:r>
              <a:rPr lang="zh-CN" altLang="en-US"/>
              <a:t>完成转载后，机器人液晶屏</a:t>
            </a:r>
            <a:r>
              <a:rPr lang="zh-CN" altLang="en-US" u="sng"/>
              <a:t>显示</a:t>
            </a:r>
            <a:r>
              <a:rPr lang="zh-CN" altLang="en-US" b="1" u="sng"/>
              <a:t>全绿</a:t>
            </a:r>
            <a:r>
              <a:rPr lang="zh-CN" altLang="en-US"/>
              <a:t>，表示入库动作成功完成。随后在该状态下前往终点。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268F4FC-FDC1-EF56-811B-D616CE3CADF2}"/>
              </a:ext>
            </a:extLst>
          </p:cNvPr>
          <p:cNvSpPr txBox="1"/>
          <p:nvPr/>
        </p:nvSpPr>
        <p:spPr>
          <a:xfrm>
            <a:off x="921252" y="4382359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）终点确认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C4AF630-E4CF-7E37-8310-D59B8A936327}"/>
              </a:ext>
            </a:extLst>
          </p:cNvPr>
          <p:cNvSpPr txBox="1"/>
          <p:nvPr/>
        </p:nvSpPr>
        <p:spPr>
          <a:xfrm>
            <a:off x="1479945" y="4842286"/>
            <a:ext cx="5748504" cy="75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" indent="457200" algn="just">
              <a:lnSpc>
                <a:spcPct val="125000"/>
              </a:lnSpc>
              <a:spcBef>
                <a:spcPts val="1200"/>
              </a:spcBef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机器人完成入库后，需自动行至终点（即出发点），标志着整个比赛任务的圆满结束。裁判停止计时。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3CA81B7-9E24-E77D-2289-1AEA68232546}"/>
              </a:ext>
            </a:extLst>
          </p:cNvPr>
          <p:cNvCxnSpPr>
            <a:cxnSpLocks/>
          </p:cNvCxnSpPr>
          <p:nvPr/>
        </p:nvCxnSpPr>
        <p:spPr>
          <a:xfrm rot="5400000" flipV="1">
            <a:off x="6217633" y="-1145182"/>
            <a:ext cx="0" cy="110160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35000">
                  <a:srgbClr val="0F429D"/>
                </a:gs>
                <a:gs pos="65000">
                  <a:srgbClr val="0F429D"/>
                </a:gs>
                <a:gs pos="100000">
                  <a:schemeClr val="accent1">
                    <a:lumMod val="30000"/>
                    <a:lumOff val="70000"/>
                    <a:alpha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9CFC6D2B-AEF4-E16F-94CA-456EDE9237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82" t="38879" r="19548" b="6262"/>
          <a:stretch>
            <a:fillRect/>
          </a:stretch>
        </p:blipFill>
        <p:spPr>
          <a:xfrm>
            <a:off x="8121651" y="4509516"/>
            <a:ext cx="2464523" cy="1847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E35A514-D3B7-9BF5-0180-CECD43322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301" y="1420536"/>
            <a:ext cx="3807597" cy="2701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4335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BEDAA-51F2-0C14-8120-2A9D856F4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046EBA88-9AD0-2F28-05D5-6831C5D5E2A7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A34CC80-E982-BC29-C313-7ABB2D9A0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F5E01DE-FAA8-CAC8-AAF9-FAB22A35D0F2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0FC49DD-2694-84AE-34E1-71794EC3E349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8A57052-78AD-4728-097D-3E20F91B70C6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84C7B23-8CB4-BCD2-7BC9-2C2B1B405D01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7F6ACCC-E296-78C6-C1B3-3A7279A34B29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95DC7BA-6326-593A-E5C4-C1BF9E6BDA38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C6C85FC-6922-758E-935A-0078242FCC14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90EFCB60-C85D-1AE9-29A5-A5F77DE9C1E5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2051A9D-CF24-AA7C-DAB5-51A0BF600789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74E277E9-4FF7-1F06-8883-0F7785E89565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E02DE64-5755-F791-3EC8-9D21257AB77D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CF49A788-2002-408E-4EBD-DDB87FE99A77}"/>
                </a:ext>
              </a:extLst>
            </p:cNvPr>
            <p:cNvSpPr/>
            <p:nvPr/>
          </p:nvSpPr>
          <p:spPr>
            <a:xfrm>
              <a:off x="7548923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7A6ABD39-F6A7-5601-BE4C-9F3DB97D7997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05FA0E37-CDF0-66E8-E43D-D70A22FB81E9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1FAA9D54-F387-8708-2296-16FDBE4A21E1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592EE171-3CFE-7E3E-4043-B1FF399D3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614E95C-169B-E44F-A56F-13BE9F6F0FCC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81EC4F6-D7F5-8DBA-E597-4BCA15E5B8F9}"/>
              </a:ext>
            </a:extLst>
          </p:cNvPr>
          <p:cNvSpPr txBox="1"/>
          <p:nvPr/>
        </p:nvSpPr>
        <p:spPr>
          <a:xfrm>
            <a:off x="554994" y="975961"/>
            <a:ext cx="3119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比赛任务得分（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分）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EF363D-272C-A6A7-3ECF-031CEA6D3CD2}"/>
              </a:ext>
            </a:extLst>
          </p:cNvPr>
          <p:cNvSpPr txBox="1"/>
          <p:nvPr/>
        </p:nvSpPr>
        <p:spPr>
          <a:xfrm>
            <a:off x="610225" y="5882039"/>
            <a:ext cx="3299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答辩及技术报告（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分）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6E4FB0-52C5-CF9F-AD75-177B4056F7A5}"/>
              </a:ext>
            </a:extLst>
          </p:cNvPr>
          <p:cNvSpPr txBox="1"/>
          <p:nvPr/>
        </p:nvSpPr>
        <p:spPr>
          <a:xfrm>
            <a:off x="6975010" y="3872782"/>
            <a:ext cx="4927821" cy="19458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36000" indent="457200" algn="just">
              <a:lnSpc>
                <a:spcPct val="125000"/>
              </a:lnSpc>
              <a:spcBef>
                <a:spcPts val="1200"/>
              </a:spcBef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u="sng">
                <a:latin typeface="楷体" panose="02010609060101010101" pitchFamily="49" charset="-122"/>
                <a:ea typeface="楷体" panose="02010609060101010101" pitchFamily="49" charset="-122"/>
              </a:rPr>
              <a:t>*</a:t>
            </a:r>
            <a:r>
              <a:rPr lang="zh-CN" altLang="zh-CN" u="sng"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zh-CN" b="1" u="sng"/>
              <a:t>必须</a:t>
            </a:r>
            <a:r>
              <a:rPr lang="zh-CN" altLang="zh-CN" u="sng"/>
              <a:t>携带原料依次完成</a:t>
            </a:r>
            <a:r>
              <a:rPr lang="zh-CN" altLang="zh-CN"/>
              <a:t>，若原料中途掉落或任务出错则后续</a:t>
            </a:r>
            <a:r>
              <a:rPr lang="en-US" altLang="zh-CN" u="sng">
                <a:latin typeface="楷体" panose="02010609060101010101" pitchFamily="49" charset="-122"/>
                <a:ea typeface="楷体" panose="02010609060101010101" pitchFamily="49" charset="-122"/>
              </a:rPr>
              <a:t>*</a:t>
            </a:r>
            <a:r>
              <a:rPr lang="zh-CN" altLang="zh-CN" u="sng">
                <a:latin typeface="楷体" panose="02010609060101010101" pitchFamily="49" charset="-122"/>
                <a:ea typeface="楷体" panose="02010609060101010101" pitchFamily="49" charset="-122"/>
              </a:rPr>
              <a:t>任务</a:t>
            </a:r>
            <a:r>
              <a:rPr lang="zh-CN" altLang="zh-CN"/>
              <a:t>均不得分</a:t>
            </a:r>
            <a:r>
              <a:rPr lang="zh-CN" altLang="en-US"/>
              <a:t>。</a:t>
            </a:r>
            <a:endParaRPr lang="en-US" altLang="zh-CN"/>
          </a:p>
          <a:p>
            <a:r>
              <a:rPr lang="zh-CN" altLang="zh-CN"/>
              <a:t>“</a:t>
            </a:r>
            <a:r>
              <a:rPr lang="zh-CN" altLang="zh-CN">
                <a:latin typeface="楷体" panose="02010609060101010101" pitchFamily="49" charset="-122"/>
                <a:ea typeface="楷体" panose="02010609060101010101" pitchFamily="49" charset="-122"/>
              </a:rPr>
              <a:t>显示屏正确显示入库完成标识</a:t>
            </a:r>
            <a:r>
              <a:rPr lang="zh-CN" altLang="zh-CN"/>
              <a:t>”只有在完成任意一个原料或成品的入库操作后才得分。错误入库、提前显示均不得分。</a:t>
            </a:r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F603329-9E92-034E-2B39-842583143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40" y="1363401"/>
            <a:ext cx="6315177" cy="446237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F33930-0D17-B56C-69C9-02B98AA55E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60" y="1007686"/>
            <a:ext cx="4552097" cy="286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53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2956C-B621-C6AF-07AF-934BA5A98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id="{9291E88F-F4A1-35DE-D4F8-FA3EF6016EB4}"/>
              </a:ext>
            </a:extLst>
          </p:cNvPr>
          <p:cNvGrpSpPr/>
          <p:nvPr/>
        </p:nvGrpSpPr>
        <p:grpSpPr>
          <a:xfrm>
            <a:off x="0" y="-4061"/>
            <a:ext cx="12192000" cy="6862061"/>
            <a:chOff x="0" y="-4061"/>
            <a:chExt cx="12192000" cy="6862061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781C27D-897E-4D65-4481-222EB2F18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E4F3519-C4E9-4E75-158C-DF90A42CB7CA}"/>
                </a:ext>
              </a:extLst>
            </p:cNvPr>
            <p:cNvSpPr/>
            <p:nvPr/>
          </p:nvSpPr>
          <p:spPr>
            <a:xfrm>
              <a:off x="0" y="477145"/>
              <a:ext cx="12192000" cy="60264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FDE30FD-A036-1497-F509-9A98960328E9}"/>
                </a:ext>
              </a:extLst>
            </p:cNvPr>
            <p:cNvSpPr txBox="1"/>
            <p:nvPr/>
          </p:nvSpPr>
          <p:spPr>
            <a:xfrm>
              <a:off x="5361289" y="5390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5CC475F-F963-0729-91FE-204A3BA6E101}"/>
                </a:ext>
              </a:extLst>
            </p:cNvPr>
            <p:cNvSpPr txBox="1"/>
            <p:nvPr/>
          </p:nvSpPr>
          <p:spPr>
            <a:xfrm>
              <a:off x="5739689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任务讲解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4682826-B756-8820-0CF4-8C812995B930}"/>
                </a:ext>
              </a:extLst>
            </p:cNvPr>
            <p:cNvSpPr txBox="1"/>
            <p:nvPr/>
          </p:nvSpPr>
          <p:spPr>
            <a:xfrm>
              <a:off x="7422600" y="72309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得分细则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44F6903-75F6-1894-3DAC-589D5D153007}"/>
                </a:ext>
              </a:extLst>
            </p:cNvPr>
            <p:cNvSpPr txBox="1"/>
            <p:nvPr/>
          </p:nvSpPr>
          <p:spPr>
            <a:xfrm>
              <a:off x="9105511" y="73664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赛事安排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020489F-09DE-DD60-BBE6-F141A4DF826A}"/>
                </a:ext>
              </a:extLst>
            </p:cNvPr>
            <p:cNvSpPr txBox="1"/>
            <p:nvPr/>
          </p:nvSpPr>
          <p:spPr>
            <a:xfrm>
              <a:off x="10788423" y="53907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信息渠道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984E9DC-D813-2FCF-5F6E-2FD395ED6C19}"/>
                </a:ext>
              </a:extLst>
            </p:cNvPr>
            <p:cNvSpPr txBox="1"/>
            <p:nvPr/>
          </p:nvSpPr>
          <p:spPr>
            <a:xfrm>
              <a:off x="4056778" y="68731"/>
              <a:ext cx="1114408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b="1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参赛要求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BA12BDF5-0539-1282-FAFC-7C596885AB6F}"/>
                </a:ext>
              </a:extLst>
            </p:cNvPr>
            <p:cNvCxnSpPr>
              <a:cxnSpLocks/>
            </p:cNvCxnSpPr>
            <p:nvPr/>
          </p:nvCxnSpPr>
          <p:spPr>
            <a:xfrm>
              <a:off x="545543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0F66428-768C-02C1-833D-72C9FB702C65}"/>
                </a:ext>
              </a:extLst>
            </p:cNvPr>
            <p:cNvCxnSpPr>
              <a:cxnSpLocks/>
            </p:cNvCxnSpPr>
            <p:nvPr/>
          </p:nvCxnSpPr>
          <p:spPr>
            <a:xfrm>
              <a:off x="8821259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B70BA2D-6134-613F-7ECB-8C568E319F5B}"/>
                </a:ext>
              </a:extLst>
            </p:cNvPr>
            <p:cNvCxnSpPr>
              <a:cxnSpLocks/>
            </p:cNvCxnSpPr>
            <p:nvPr/>
          </p:nvCxnSpPr>
          <p:spPr>
            <a:xfrm>
              <a:off x="10504171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361B4D48-5A22-4EC0-81AB-CDDDABEF5A0A}"/>
                </a:ext>
              </a:extLst>
            </p:cNvPr>
            <p:cNvCxnSpPr>
              <a:cxnSpLocks/>
            </p:cNvCxnSpPr>
            <p:nvPr/>
          </p:nvCxnSpPr>
          <p:spPr>
            <a:xfrm>
              <a:off x="7138348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4CB9647A-4108-CFC3-5D2A-1102679D89E8}"/>
                </a:ext>
              </a:extLst>
            </p:cNvPr>
            <p:cNvSpPr/>
            <p:nvPr/>
          </p:nvSpPr>
          <p:spPr>
            <a:xfrm>
              <a:off x="9242710" y="391255"/>
              <a:ext cx="818588" cy="149226"/>
            </a:xfrm>
            <a:prstGeom prst="triangle">
              <a:avLst>
                <a:gd name="adj" fmla="val 5038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B28CF250-C312-4313-687C-E4798C5BFFE3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603" y="120478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5AF05E2-D4EF-7708-F57E-143F2AB8A140}"/>
                </a:ext>
              </a:extLst>
            </p:cNvPr>
            <p:cNvCxnSpPr>
              <a:cxnSpLocks/>
            </p:cNvCxnSpPr>
            <p:nvPr/>
          </p:nvCxnSpPr>
          <p:spPr>
            <a:xfrm>
              <a:off x="3810506" y="119179"/>
              <a:ext cx="0" cy="301705"/>
            </a:xfrm>
            <a:prstGeom prst="line">
              <a:avLst/>
            </a:prstGeom>
            <a:ln w="317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: 一个圆顶角，剪去另一个顶角 42">
              <a:extLst>
                <a:ext uri="{FF2B5EF4-FFF2-40B4-BE49-F238E27FC236}">
                  <a16:creationId xmlns:a16="http://schemas.microsoft.com/office/drawing/2014/main" id="{41EBC393-D61B-CC68-F85F-030B478B600C}"/>
                </a:ext>
              </a:extLst>
            </p:cNvPr>
            <p:cNvSpPr/>
            <p:nvPr/>
          </p:nvSpPr>
          <p:spPr>
            <a:xfrm flipV="1">
              <a:off x="7741" y="9940"/>
              <a:ext cx="3518513" cy="688931"/>
            </a:xfrm>
            <a:prstGeom prst="snipRoundRect">
              <a:avLst>
                <a:gd name="adj1" fmla="val 16667"/>
                <a:gd name="adj2" fmla="val 43940"/>
              </a:avLst>
            </a:prstGeom>
            <a:solidFill>
              <a:srgbClr val="05005C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 descr="卡通人物&#10;&#10;AI 生成的内容可能不正确。">
              <a:extLst>
                <a:ext uri="{FF2B5EF4-FFF2-40B4-BE49-F238E27FC236}">
                  <a16:creationId xmlns:a16="http://schemas.microsoft.com/office/drawing/2014/main" id="{B70A0136-5ACA-4342-319D-58EC5DAE6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639" b="89157" l="4904" r="96322">
                          <a14:foregroundMark x1="6655" y1="18072" x2="6655" y2="18072"/>
                          <a14:foregroundMark x1="5429" y1="27108" x2="5429" y2="27108"/>
                          <a14:foregroundMark x1="4904" y1="65060" x2="4904" y2="65060"/>
                          <a14:foregroundMark x1="18564" y1="49398" x2="18564" y2="49398"/>
                          <a14:foregroundMark x1="18214" y1="34337" x2="18214" y2="34337"/>
                          <a14:foregroundMark x1="27320" y1="30120" x2="27320" y2="30120"/>
                          <a14:foregroundMark x1="30123" y1="21084" x2="30123" y2="21084"/>
                          <a14:foregroundMark x1="28196" y1="63253" x2="28196" y2="63253"/>
                          <a14:foregroundMark x1="41856" y1="32530" x2="41856" y2="32530"/>
                          <a14:foregroundMark x1="41506" y1="12048" x2="41506" y2="12048"/>
                          <a14:foregroundMark x1="53940" y1="16265" x2="53940" y2="16265"/>
                          <a14:foregroundMark x1="55517" y1="29518" x2="55517" y2="29518"/>
                          <a14:foregroundMark x1="20841" y1="24096" x2="20841" y2="24096"/>
                          <a14:foregroundMark x1="44658" y1="31325" x2="44658" y2="31325"/>
                          <a14:foregroundMark x1="63573" y1="12048" x2="63573" y2="12048"/>
                          <a14:foregroundMark x1="65674" y1="33735" x2="65674" y2="33735"/>
                          <a14:foregroundMark x1="77058" y1="15060" x2="77058" y2="15060"/>
                          <a14:foregroundMark x1="80035" y1="27108" x2="80035" y2="27108"/>
                          <a14:foregroundMark x1="93695" y1="21084" x2="93695" y2="21084"/>
                          <a14:foregroundMark x1="90193" y1="27711" x2="90193" y2="27711"/>
                          <a14:foregroundMark x1="94070" y1="81604" x2="95271" y2="83735"/>
                          <a14:foregroundMark x1="78634" y1="54217" x2="85810" y2="66950"/>
                          <a14:foregroundMark x1="76532" y1="68072" x2="76376" y2="76665"/>
                          <a14:foregroundMark x1="75306" y1="62048" x2="75306" y2="74699"/>
                          <a14:foregroundMark x1="75306" y1="82446" x2="75306" y2="81325"/>
                          <a14:foregroundMark x1="74431" y1="75904" x2="78809" y2="55422"/>
                          <a14:foregroundMark x1="95836" y1="70613" x2="95447" y2="81325"/>
                          <a14:foregroundMark x1="90012" y1="85445" x2="96322" y2="87349"/>
                          <a14:foregroundMark x1="83007" y1="83331" x2="83170" y2="83380"/>
                          <a14:foregroundMark x1="80866" y1="82685" x2="82509" y2="83181"/>
                          <a14:foregroundMark x1="92294" y1="60843" x2="93520" y2="60241"/>
                          <a14:foregroundMark x1="91243" y1="60843" x2="88967" y2="72892"/>
                          <a14:foregroundMark x1="95096" y1="68675" x2="95271" y2="64458"/>
                          <a14:foregroundMark x1="87916" y1="74699" x2="89492" y2="74699"/>
                          <a14:foregroundMark x1="75657" y1="81928" x2="75131" y2="82530"/>
                          <a14:foregroundMark x1="74081" y1="83735" x2="93870" y2="83133"/>
                          <a14:foregroundMark x1="94746" y1="71687" x2="94746" y2="69277"/>
                          <a14:foregroundMark x1="86690" y1="87349" x2="88616" y2="88554"/>
                          <a14:foregroundMark x1="78634" y1="51205" x2="77583" y2="56627"/>
                          <a14:foregroundMark x1="94571" y1="69277" x2="95271" y2="75904"/>
                          <a14:backgroundMark x1="61821" y1="33735" x2="61821" y2="33735"/>
                          <a14:backgroundMark x1="16462" y1="25904" x2="16462" y2="25904"/>
                          <a14:backgroundMark x1="40981" y1="21687" x2="40981" y2="21687"/>
                        </a14:backgroundRemoval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379" y="47635"/>
              <a:ext cx="2110429" cy="613540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7DB1788-87D9-07B8-AB67-28081770DB9E}"/>
                </a:ext>
              </a:extLst>
            </p:cNvPr>
            <p:cNvSpPr txBox="1"/>
            <p:nvPr/>
          </p:nvSpPr>
          <p:spPr>
            <a:xfrm>
              <a:off x="1872822" y="-4061"/>
              <a:ext cx="180193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舒体" panose="02010601030101010101" pitchFamily="2" charset="-122"/>
                  <a:ea typeface="方正舒体" panose="02010601030101010101" pitchFamily="2" charset="-122"/>
                </a:rPr>
                <a:t>物流挑战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舒体" panose="02010601030101010101" pitchFamily="2" charset="-122"/>
                <a:ea typeface="方正舒体" panose="02010601030101010101" pitchFamily="2" charset="-122"/>
              </a:endParaRPr>
            </a:p>
          </p:txBody>
        </p:sp>
      </p:grp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B0047242-10EA-0BEB-38A5-1A45B0E26EA9}"/>
              </a:ext>
            </a:extLst>
          </p:cNvPr>
          <p:cNvCxnSpPr>
            <a:cxnSpLocks/>
          </p:cNvCxnSpPr>
          <p:nvPr/>
        </p:nvCxnSpPr>
        <p:spPr>
          <a:xfrm>
            <a:off x="305553" y="4625814"/>
            <a:ext cx="1296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DA51793F-07FD-DB96-67F8-0AB2F319C2CA}"/>
              </a:ext>
            </a:extLst>
          </p:cNvPr>
          <p:cNvSpPr txBox="1"/>
          <p:nvPr/>
        </p:nvSpPr>
        <p:spPr>
          <a:xfrm>
            <a:off x="299929" y="89063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时间安排（拟）：</a:t>
            </a:r>
          </a:p>
        </p:txBody>
      </p: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11463122-4201-522D-20D4-F7B58B5B3EDB}"/>
              </a:ext>
            </a:extLst>
          </p:cNvPr>
          <p:cNvCxnSpPr>
            <a:cxnSpLocks/>
          </p:cNvCxnSpPr>
          <p:nvPr/>
        </p:nvCxnSpPr>
        <p:spPr>
          <a:xfrm>
            <a:off x="2389922" y="5422028"/>
            <a:ext cx="1296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2CE0FF9F-4B8B-DA48-AE90-80420D0BE3EF}"/>
              </a:ext>
            </a:extLst>
          </p:cNvPr>
          <p:cNvCxnSpPr>
            <a:cxnSpLocks/>
          </p:cNvCxnSpPr>
          <p:nvPr/>
        </p:nvCxnSpPr>
        <p:spPr>
          <a:xfrm flipV="1">
            <a:off x="4029166" y="980855"/>
            <a:ext cx="0" cy="54000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35000">
                  <a:srgbClr val="0F429D"/>
                </a:gs>
                <a:gs pos="65000">
                  <a:srgbClr val="0F429D"/>
                </a:gs>
                <a:gs pos="100000">
                  <a:schemeClr val="accent1">
                    <a:lumMod val="30000"/>
                    <a:lumOff val="70000"/>
                    <a:alpha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CC460584-40AB-C1A5-9496-FE3E50AAF5B7}"/>
              </a:ext>
            </a:extLst>
          </p:cNvPr>
          <p:cNvCxnSpPr>
            <a:cxnSpLocks/>
          </p:cNvCxnSpPr>
          <p:nvPr/>
        </p:nvCxnSpPr>
        <p:spPr>
          <a:xfrm>
            <a:off x="305554" y="2892724"/>
            <a:ext cx="1296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BF71BA1E-CDA7-2997-A032-C76E6D52AD13}"/>
              </a:ext>
            </a:extLst>
          </p:cNvPr>
          <p:cNvCxnSpPr>
            <a:cxnSpLocks/>
          </p:cNvCxnSpPr>
          <p:nvPr/>
        </p:nvCxnSpPr>
        <p:spPr>
          <a:xfrm>
            <a:off x="2389923" y="2013506"/>
            <a:ext cx="1296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箭头: V 形 31">
            <a:extLst>
              <a:ext uri="{FF2B5EF4-FFF2-40B4-BE49-F238E27FC236}">
                <a16:creationId xmlns:a16="http://schemas.microsoft.com/office/drawing/2014/main" id="{B187CFF7-68A9-BD41-5C59-7A3D077B00C5}"/>
              </a:ext>
            </a:extLst>
          </p:cNvPr>
          <p:cNvSpPr/>
          <p:nvPr/>
        </p:nvSpPr>
        <p:spPr>
          <a:xfrm rot="5400000">
            <a:off x="1437279" y="1610759"/>
            <a:ext cx="1116913" cy="873777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AE30D30-ECC4-FDD6-E6DE-603468829C77}"/>
              </a:ext>
            </a:extLst>
          </p:cNvPr>
          <p:cNvSpPr txBox="1"/>
          <p:nvPr/>
        </p:nvSpPr>
        <p:spPr>
          <a:xfrm>
            <a:off x="1463695" y="1866110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35" name="箭头: V 形 34">
            <a:extLst>
              <a:ext uri="{FF2B5EF4-FFF2-40B4-BE49-F238E27FC236}">
                <a16:creationId xmlns:a16="http://schemas.microsoft.com/office/drawing/2014/main" id="{8BE43C32-3989-B662-7103-D266C19C025B}"/>
              </a:ext>
            </a:extLst>
          </p:cNvPr>
          <p:cNvSpPr/>
          <p:nvPr/>
        </p:nvSpPr>
        <p:spPr>
          <a:xfrm rot="5400000">
            <a:off x="1437279" y="2437526"/>
            <a:ext cx="1116913" cy="873777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EAAC746-9F59-B645-8B5C-FA0C35F70316}"/>
              </a:ext>
            </a:extLst>
          </p:cNvPr>
          <p:cNvSpPr txBox="1"/>
          <p:nvPr/>
        </p:nvSpPr>
        <p:spPr>
          <a:xfrm>
            <a:off x="1695041" y="2734833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41" name="箭头: V 形 40">
            <a:extLst>
              <a:ext uri="{FF2B5EF4-FFF2-40B4-BE49-F238E27FC236}">
                <a16:creationId xmlns:a16="http://schemas.microsoft.com/office/drawing/2014/main" id="{50DDB888-BFBE-032B-6006-656D67842D74}"/>
              </a:ext>
            </a:extLst>
          </p:cNvPr>
          <p:cNvSpPr/>
          <p:nvPr/>
        </p:nvSpPr>
        <p:spPr>
          <a:xfrm rot="5400000">
            <a:off x="1437277" y="4972026"/>
            <a:ext cx="1116913" cy="873779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6813AEE-BB97-1941-FA62-211618F120ED}"/>
              </a:ext>
            </a:extLst>
          </p:cNvPr>
          <p:cNvSpPr txBox="1"/>
          <p:nvPr/>
        </p:nvSpPr>
        <p:spPr>
          <a:xfrm>
            <a:off x="1715459" y="5263377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40" name="箭头: V 形 39">
            <a:extLst>
              <a:ext uri="{FF2B5EF4-FFF2-40B4-BE49-F238E27FC236}">
                <a16:creationId xmlns:a16="http://schemas.microsoft.com/office/drawing/2014/main" id="{B2009092-64D4-876D-D494-BC93F4358E53}"/>
              </a:ext>
            </a:extLst>
          </p:cNvPr>
          <p:cNvSpPr/>
          <p:nvPr/>
        </p:nvSpPr>
        <p:spPr>
          <a:xfrm rot="5400000">
            <a:off x="1437278" y="4109856"/>
            <a:ext cx="1116913" cy="873777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CE0A29F7-1501-575E-DCEB-1E2C73FFCD7A}"/>
              </a:ext>
            </a:extLst>
          </p:cNvPr>
          <p:cNvCxnSpPr>
            <a:cxnSpLocks/>
          </p:cNvCxnSpPr>
          <p:nvPr/>
        </p:nvCxnSpPr>
        <p:spPr>
          <a:xfrm>
            <a:off x="2389923" y="3729955"/>
            <a:ext cx="1296000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9040AC8B-D5CE-A0EB-CA7A-DAFF64D1DD59}"/>
              </a:ext>
            </a:extLst>
          </p:cNvPr>
          <p:cNvSpPr txBox="1"/>
          <p:nvPr/>
        </p:nvSpPr>
        <p:spPr>
          <a:xfrm>
            <a:off x="1695041" y="4385883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9" name="箭头: V 形 38">
            <a:extLst>
              <a:ext uri="{FF2B5EF4-FFF2-40B4-BE49-F238E27FC236}">
                <a16:creationId xmlns:a16="http://schemas.microsoft.com/office/drawing/2014/main" id="{FB68E3F0-03BC-4375-0286-CD130E284CF5}"/>
              </a:ext>
            </a:extLst>
          </p:cNvPr>
          <p:cNvSpPr/>
          <p:nvPr/>
        </p:nvSpPr>
        <p:spPr>
          <a:xfrm rot="5400000">
            <a:off x="1437279" y="3273757"/>
            <a:ext cx="1116913" cy="873777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41A3BE8-F9DA-84F9-5AF3-B3F1D14ECFA4}"/>
              </a:ext>
            </a:extLst>
          </p:cNvPr>
          <p:cNvSpPr txBox="1"/>
          <p:nvPr/>
        </p:nvSpPr>
        <p:spPr>
          <a:xfrm>
            <a:off x="1690257" y="3534520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C5871D27-DCD7-0205-7645-C1D606B3F1B7}"/>
              </a:ext>
            </a:extLst>
          </p:cNvPr>
          <p:cNvSpPr txBox="1"/>
          <p:nvPr/>
        </p:nvSpPr>
        <p:spPr>
          <a:xfrm>
            <a:off x="2432629" y="160443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华文行楷" panose="02010800040101010101" pitchFamily="2" charset="-122"/>
                <a:ea typeface="华文行楷" panose="02010800040101010101" pitchFamily="2" charset="-122"/>
              </a:rPr>
              <a:t>官网报名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A65E620D-64CB-EEF4-FC66-FBF21E91C171}"/>
              </a:ext>
            </a:extLst>
          </p:cNvPr>
          <p:cNvSpPr txBox="1"/>
          <p:nvPr/>
        </p:nvSpPr>
        <p:spPr>
          <a:xfrm>
            <a:off x="348260" y="248365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华文行楷" panose="02010800040101010101" pitchFamily="2" charset="-122"/>
                <a:ea typeface="华文行楷" panose="02010800040101010101" pitchFamily="2" charset="-122"/>
              </a:rPr>
              <a:t>提交报告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0430F53F-DFC3-91A4-A2C1-B45F7E1AD36E}"/>
              </a:ext>
            </a:extLst>
          </p:cNvPr>
          <p:cNvSpPr txBox="1"/>
          <p:nvPr/>
        </p:nvSpPr>
        <p:spPr>
          <a:xfrm>
            <a:off x="2689108" y="3327815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华文行楷" panose="02010800040101010101" pitchFamily="2" charset="-122"/>
                <a:ea typeface="华文行楷" panose="02010800040101010101" pitchFamily="2" charset="-122"/>
              </a:rPr>
              <a:t>省赛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5F9DEF11-2C68-FF0C-26E3-4EB69B92C112}"/>
              </a:ext>
            </a:extLst>
          </p:cNvPr>
          <p:cNvSpPr txBox="1"/>
          <p:nvPr/>
        </p:nvSpPr>
        <p:spPr>
          <a:xfrm>
            <a:off x="604741" y="4245246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华文行楷" panose="02010800040101010101" pitchFamily="2" charset="-122"/>
                <a:ea typeface="华文行楷" panose="02010800040101010101" pitchFamily="2" charset="-122"/>
              </a:rPr>
              <a:t>国赛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D406616C-6318-B164-B0A5-AA9BE0B83083}"/>
              </a:ext>
            </a:extLst>
          </p:cNvPr>
          <p:cNvSpPr txBox="1"/>
          <p:nvPr/>
        </p:nvSpPr>
        <p:spPr>
          <a:xfrm>
            <a:off x="2432628" y="501295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华文行楷" panose="02010800040101010101" pitchFamily="2" charset="-122"/>
                <a:ea typeface="华文行楷" panose="02010800040101010101" pitchFamily="2" charset="-122"/>
              </a:rPr>
              <a:t>获奖公示</a:t>
            </a: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A2E627BA-A391-D5F8-DC75-39FE25D83BD4}"/>
              </a:ext>
            </a:extLst>
          </p:cNvPr>
          <p:cNvCxnSpPr>
            <a:cxnSpLocks/>
          </p:cNvCxnSpPr>
          <p:nvPr/>
        </p:nvCxnSpPr>
        <p:spPr>
          <a:xfrm rot="5400000" flipV="1">
            <a:off x="8052507" y="-23091"/>
            <a:ext cx="0" cy="7092000"/>
          </a:xfrm>
          <a:prstGeom prst="line">
            <a:avLst/>
          </a:prstGeom>
          <a:ln w="19050">
            <a:gradFill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35000">
                  <a:srgbClr val="0F429D"/>
                </a:gs>
                <a:gs pos="65000">
                  <a:srgbClr val="0F429D"/>
                </a:gs>
                <a:gs pos="100000">
                  <a:schemeClr val="accent1">
                    <a:lumMod val="30000"/>
                    <a:lumOff val="70000"/>
                    <a:alpha val="5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05707AFC-5F0A-51D2-3AD2-04788EF462E8}"/>
              </a:ext>
            </a:extLst>
          </p:cNvPr>
          <p:cNvSpPr txBox="1"/>
          <p:nvPr/>
        </p:nvSpPr>
        <p:spPr>
          <a:xfrm>
            <a:off x="4253293" y="893363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latin typeface="华文行楷" panose="02010800040101010101" pitchFamily="2" charset="-122"/>
                <a:ea typeface="华文行楷" panose="02010800040101010101" pitchFamily="2" charset="-122"/>
              </a:rPr>
              <a:t>省赛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FF61C54-BF65-522C-C660-A1DED95B072A}"/>
              </a:ext>
            </a:extLst>
          </p:cNvPr>
          <p:cNvSpPr txBox="1"/>
          <p:nvPr/>
        </p:nvSpPr>
        <p:spPr>
          <a:xfrm>
            <a:off x="4339494" y="3707575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latin typeface="华文行楷" panose="02010800040101010101" pitchFamily="2" charset="-122"/>
                <a:ea typeface="华文行楷" panose="02010800040101010101" pitchFamily="2" charset="-122"/>
              </a:rPr>
              <a:t>国赛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FC5113BC-1116-E7CD-8152-C94AAE8E3747}"/>
              </a:ext>
            </a:extLst>
          </p:cNvPr>
          <p:cNvSpPr txBox="1"/>
          <p:nvPr/>
        </p:nvSpPr>
        <p:spPr>
          <a:xfrm>
            <a:off x="4774305" y="1532232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比赛地点：各省场地已搭建完成的院校，具体地点待后续通知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283D6FC7-113A-DF26-5530-0D7DBBFAA7C5}"/>
              </a:ext>
            </a:extLst>
          </p:cNvPr>
          <p:cNvSpPr txBox="1"/>
          <p:nvPr/>
        </p:nvSpPr>
        <p:spPr>
          <a:xfrm>
            <a:off x="4774307" y="1936583"/>
            <a:ext cx="349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比赛方式：线下答辩 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线下决赛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30F8E293-7EF6-37C2-5AF0-34B9078BDAF3}"/>
              </a:ext>
            </a:extLst>
          </p:cNvPr>
          <p:cNvSpPr txBox="1"/>
          <p:nvPr/>
        </p:nvSpPr>
        <p:spPr>
          <a:xfrm>
            <a:off x="4774306" y="2325623"/>
            <a:ext cx="4468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24000" indent="-1224000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奖项设置： 一等奖队伍不超过该单位该赛题参赛队伍总数的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，超出部分顺延二等奖、三等奖。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DD685DD7-A5A4-C3BF-8171-3D94A3880739}"/>
              </a:ext>
            </a:extLst>
          </p:cNvPr>
          <p:cNvSpPr txBox="1"/>
          <p:nvPr/>
        </p:nvSpPr>
        <p:spPr>
          <a:xfrm>
            <a:off x="9662715" y="2393926"/>
            <a:ext cx="18906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※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晋级：</a:t>
            </a:r>
            <a:endParaRPr lang="en-US" altLang="zh-CN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i="1" u="sng">
                <a:latin typeface="微软雅黑" panose="020B0503020204020204" pitchFamily="34" charset="-122"/>
                <a:ea typeface="微软雅黑" panose="020B0503020204020204" pitchFamily="34" charset="-122"/>
              </a:rPr>
              <a:t>一等奖、二等奖队伍晋级国赛</a:t>
            </a: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B700F0EB-DC1B-BFEA-BAA6-4C94CC2CCCA0}"/>
              </a:ext>
            </a:extLst>
          </p:cNvPr>
          <p:cNvSpPr txBox="1"/>
          <p:nvPr/>
        </p:nvSpPr>
        <p:spPr>
          <a:xfrm>
            <a:off x="4807291" y="435390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比赛地点：待定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7B9A87F5-CEAC-FD0A-F00A-2CDAE4634734}"/>
              </a:ext>
            </a:extLst>
          </p:cNvPr>
          <p:cNvSpPr txBox="1"/>
          <p:nvPr/>
        </p:nvSpPr>
        <p:spPr>
          <a:xfrm>
            <a:off x="4807291" y="4755215"/>
            <a:ext cx="349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比赛方式：线下答辩 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线下决赛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7E5F5A3-E83B-C253-8978-BB2986ADD3E7}"/>
              </a:ext>
            </a:extLst>
          </p:cNvPr>
          <p:cNvSpPr txBox="1"/>
          <p:nvPr/>
        </p:nvSpPr>
        <p:spPr>
          <a:xfrm>
            <a:off x="464705" y="6062219"/>
            <a:ext cx="32223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※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具体时间安排待后续通知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C817C5B-7C16-872D-D9DB-D80083B4B45B}"/>
              </a:ext>
            </a:extLst>
          </p:cNvPr>
          <p:cNvSpPr txBox="1"/>
          <p:nvPr/>
        </p:nvSpPr>
        <p:spPr>
          <a:xfrm>
            <a:off x="4774305" y="5105201"/>
            <a:ext cx="4468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24000" indent="-1224000"/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奖项设置： 一等奖队伍不超过该单位该赛题参赛队伍总数的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，超出部分顺延二等奖、三等奖。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0899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6350</TotalTime>
  <Words>750</Words>
  <Application>Microsoft Office PowerPoint</Application>
  <PresentationFormat>宽屏</PresentationFormat>
  <Paragraphs>122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方正舒体</vt:lpstr>
      <vt:lpstr>黑体</vt:lpstr>
      <vt:lpstr>华文行楷</vt:lpstr>
      <vt:lpstr>楷体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libin</dc:creator>
  <cp:lastModifiedBy>SK</cp:lastModifiedBy>
  <cp:revision>38</cp:revision>
  <dcterms:created xsi:type="dcterms:W3CDTF">2024-03-20T08:19:22Z</dcterms:created>
  <dcterms:modified xsi:type="dcterms:W3CDTF">2026-08-03T09:44:12Z</dcterms:modified>
</cp:coreProperties>
</file>